
<file path=[Content_Types].xml><?xml version="1.0" encoding="utf-8"?>
<Types xmlns="http://schemas.openxmlformats.org/package/2006/content-types">
  <Default Extension="jpeg" ContentType="image/jpeg"/>
  <Default Extension="JPG" ContentType="image/.jpg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9" r:id="rId5"/>
    <p:sldId id="260" r:id="rId6"/>
    <p:sldId id="258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3" r:id="rId18"/>
    <p:sldId id="272" r:id="rId19"/>
    <p:sldId id="271" r:id="rId20"/>
    <p:sldId id="276" r:id="rId21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81" autoAdjust="0"/>
    <p:restoredTop sz="94660"/>
  </p:normalViewPr>
  <p:slideViewPr>
    <p:cSldViewPr snapToGrid="0">
      <p:cViewPr varScale="1">
        <p:scale>
          <a:sx n="68" d="100"/>
          <a:sy n="68" d="100"/>
        </p:scale>
        <p:origin x="100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gs" Target="tags/tag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3AC8E-8DF8-46AA-B5CE-90796D8446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D9B9-521E-4E33-AADD-91523577E7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3AC8E-8DF8-46AA-B5CE-90796D8446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D9B9-521E-4E33-AADD-91523577E7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3AC8E-8DF8-46AA-B5CE-90796D8446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D9B9-521E-4E33-AADD-91523577E7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3AC8E-8DF8-46AA-B5CE-90796D8446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D9B9-521E-4E33-AADD-91523577E7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3AC8E-8DF8-46AA-B5CE-90796D8446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D9B9-521E-4E33-AADD-91523577E7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3AC8E-8DF8-46AA-B5CE-90796D8446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D9B9-521E-4E33-AADD-91523577E7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3AC8E-8DF8-46AA-B5CE-90796D8446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D9B9-521E-4E33-AADD-91523577E7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3AC8E-8DF8-46AA-B5CE-90796D8446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D9B9-521E-4E33-AADD-91523577E7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3AC8E-8DF8-46AA-B5CE-90796D8446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D9B9-521E-4E33-AADD-91523577E7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3AC8E-8DF8-46AA-B5CE-90796D8446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D9B9-521E-4E33-AADD-91523577E7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3AC8E-8DF8-46AA-B5CE-90796D8446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D9B9-521E-4E33-AADD-91523577E7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3AC8E-8DF8-46AA-B5CE-90796D8446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FD9B9-521E-4E33-AADD-91523577E7C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 smtClean="0"/>
              <a:t>3</a:t>
            </a:r>
            <a:r>
              <a:rPr lang="zh-CN" altLang="en-US" dirty="0" smtClean="0"/>
              <a:t>阶魔方问题求解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 smtClean="0"/>
              <a:t>深度优先、宽度优先搜索的练习</a:t>
            </a:r>
            <a:endParaRPr lang="en-US" altLang="zh-CN" dirty="0" smtClean="0"/>
          </a:p>
          <a:p>
            <a:pPr>
              <a:lnSpc>
                <a:spcPct val="100000"/>
              </a:lnSpc>
            </a:pPr>
            <a:r>
              <a:rPr lang="en-US" altLang="zh-CN" dirty="0" smtClean="0"/>
              <a:t>2025 </a:t>
            </a:r>
            <a:r>
              <a:rPr lang="zh-CN" altLang="en-US" dirty="0" smtClean="0"/>
              <a:t>综合</a:t>
            </a:r>
            <a:r>
              <a:rPr lang="zh-CN" altLang="en-US" dirty="0" smtClean="0"/>
              <a:t>设计课程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5807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问题求解提示</a:t>
            </a:r>
            <a:r>
              <a:rPr lang="en-US" altLang="zh-CN" dirty="0" smtClean="0"/>
              <a:t>3——</a:t>
            </a:r>
            <a:r>
              <a:rPr lang="zh-CN" altLang="en-US" dirty="0" smtClean="0"/>
              <a:t>各个动作的仔细分析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00579"/>
            <a:ext cx="10515600" cy="4876384"/>
          </a:xfrm>
        </p:spPr>
        <p:txBody>
          <a:bodyPr/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正向</a:t>
            </a:r>
            <a:endParaRPr lang="en-US" altLang="zh-CN" dirty="0" smtClean="0"/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反向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4892" y="3704901"/>
            <a:ext cx="2718786" cy="2548862"/>
          </a:xfrm>
          <a:prstGeom prst="rect">
            <a:avLst/>
          </a:prstGeom>
        </p:spPr>
      </p:pic>
      <p:sp>
        <p:nvSpPr>
          <p:cNvPr id="6" name="上箭头 5"/>
          <p:cNvSpPr/>
          <p:nvPr/>
        </p:nvSpPr>
        <p:spPr>
          <a:xfrm>
            <a:off x="2574524" y="2459114"/>
            <a:ext cx="683580" cy="124578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右箭头 6"/>
          <p:cNvSpPr/>
          <p:nvPr/>
        </p:nvSpPr>
        <p:spPr>
          <a:xfrm>
            <a:off x="3480045" y="2415997"/>
            <a:ext cx="1096392" cy="892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+</a:t>
            </a:r>
            <a:endParaRPr lang="zh-CN" altLang="en-US" dirty="0"/>
          </a:p>
        </p:txBody>
      </p:sp>
      <p:sp>
        <p:nvSpPr>
          <p:cNvPr id="8" name="左箭头 7"/>
          <p:cNvSpPr/>
          <p:nvPr/>
        </p:nvSpPr>
        <p:spPr>
          <a:xfrm>
            <a:off x="1285043" y="2415997"/>
            <a:ext cx="1134122" cy="86709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-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074" y="1738717"/>
            <a:ext cx="6631603" cy="4382436"/>
          </a:xfrm>
          <a:prstGeom prst="rect">
            <a:avLst/>
          </a:prstGeom>
          <a:noFill/>
          <a:ln w="38100">
            <a:prstDash val="sysDash"/>
            <a:headEnd type="none" w="med" len="med"/>
            <a:tailEnd type="arrow" w="med" len="med"/>
          </a:ln>
        </p:spPr>
      </p:pic>
      <p:sp>
        <p:nvSpPr>
          <p:cNvPr id="10" name="矩形 9"/>
          <p:cNvSpPr/>
          <p:nvPr/>
        </p:nvSpPr>
        <p:spPr>
          <a:xfrm>
            <a:off x="2419165" y="1765293"/>
            <a:ext cx="387798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 smtClean="0"/>
              <a:t>右手握住转轴，四个手指指向为负向</a:t>
            </a:r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8948691" y="2769833"/>
            <a:ext cx="448324" cy="124287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9755915" y="4264679"/>
            <a:ext cx="985422" cy="40393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11052699" y="2769833"/>
            <a:ext cx="523042" cy="121180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9755915" y="2062046"/>
            <a:ext cx="949911" cy="50031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/>
          <p:cNvCxnSpPr/>
          <p:nvPr/>
        </p:nvCxnSpPr>
        <p:spPr>
          <a:xfrm>
            <a:off x="1961965" y="1563924"/>
            <a:ext cx="5631749" cy="102058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endCxn id="25" idx="0"/>
          </p:cNvCxnSpPr>
          <p:nvPr/>
        </p:nvCxnSpPr>
        <p:spPr>
          <a:xfrm>
            <a:off x="1984159" y="1994191"/>
            <a:ext cx="4551189" cy="3281272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任意多边形 21"/>
          <p:cNvSpPr/>
          <p:nvPr/>
        </p:nvSpPr>
        <p:spPr>
          <a:xfrm>
            <a:off x="9121374" y="2191471"/>
            <a:ext cx="2329813" cy="2342192"/>
          </a:xfrm>
          <a:custGeom>
            <a:avLst/>
            <a:gdLst>
              <a:gd name="connsiteX0" fmla="*/ 1496319 w 2329813"/>
              <a:gd name="connsiteY0" fmla="*/ 138917 h 2342192"/>
              <a:gd name="connsiteX1" fmla="*/ 1074630 w 2329813"/>
              <a:gd name="connsiteY1" fmla="*/ 121162 h 2342192"/>
              <a:gd name="connsiteX2" fmla="*/ 719523 w 2329813"/>
              <a:gd name="connsiteY2" fmla="*/ 112284 h 2342192"/>
              <a:gd name="connsiteX3" fmla="*/ 271201 w 2329813"/>
              <a:gd name="connsiteY3" fmla="*/ 94529 h 2342192"/>
              <a:gd name="connsiteX4" fmla="*/ 22626 w 2329813"/>
              <a:gd name="connsiteY4" fmla="*/ 538412 h 2342192"/>
              <a:gd name="connsiteX5" fmla="*/ 44820 w 2329813"/>
              <a:gd name="connsiteY5" fmla="*/ 858009 h 2342192"/>
              <a:gd name="connsiteX6" fmla="*/ 432 w 2329813"/>
              <a:gd name="connsiteY6" fmla="*/ 1270820 h 2342192"/>
              <a:gd name="connsiteX7" fmla="*/ 27065 w 2329813"/>
              <a:gd name="connsiteY7" fmla="*/ 1688071 h 2342192"/>
              <a:gd name="connsiteX8" fmla="*/ 102525 w 2329813"/>
              <a:gd name="connsiteY8" fmla="*/ 2211853 h 2342192"/>
              <a:gd name="connsiteX9" fmla="*/ 772789 w 2329813"/>
              <a:gd name="connsiteY9" fmla="*/ 2282875 h 2342192"/>
              <a:gd name="connsiteX10" fmla="*/ 1136774 w 2329813"/>
              <a:gd name="connsiteY10" fmla="*/ 2269558 h 2342192"/>
              <a:gd name="connsiteX11" fmla="*/ 1491880 w 2329813"/>
              <a:gd name="connsiteY11" fmla="*/ 2273997 h 2342192"/>
              <a:gd name="connsiteX12" fmla="*/ 2268676 w 2329813"/>
              <a:gd name="connsiteY12" fmla="*/ 2287313 h 2342192"/>
              <a:gd name="connsiteX13" fmla="*/ 2273115 w 2329813"/>
              <a:gd name="connsiteY13" fmla="*/ 1497201 h 2342192"/>
              <a:gd name="connsiteX14" fmla="*/ 2215410 w 2329813"/>
              <a:gd name="connsiteY14" fmla="*/ 1026684 h 2342192"/>
              <a:gd name="connsiteX15" fmla="*/ 2215410 w 2329813"/>
              <a:gd name="connsiteY15" fmla="*/ 715966 h 2342192"/>
              <a:gd name="connsiteX16" fmla="*/ 2242043 w 2329813"/>
              <a:gd name="connsiteY16" fmla="*/ 59018 h 2342192"/>
              <a:gd name="connsiteX17" fmla="*/ 1727139 w 2329813"/>
              <a:gd name="connsiteY17" fmla="*/ 72335 h 2342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329813" h="2342192">
                <a:moveTo>
                  <a:pt x="1496319" y="138917"/>
                </a:moveTo>
                <a:lnTo>
                  <a:pt x="1074630" y="121162"/>
                </a:lnTo>
                <a:lnTo>
                  <a:pt x="719523" y="112284"/>
                </a:lnTo>
                <a:cubicBezTo>
                  <a:pt x="585618" y="107845"/>
                  <a:pt x="387350" y="23508"/>
                  <a:pt x="271201" y="94529"/>
                </a:cubicBezTo>
                <a:cubicBezTo>
                  <a:pt x="155051" y="165550"/>
                  <a:pt x="60356" y="411165"/>
                  <a:pt x="22626" y="538412"/>
                </a:cubicBezTo>
                <a:cubicBezTo>
                  <a:pt x="-15104" y="665659"/>
                  <a:pt x="48519" y="735941"/>
                  <a:pt x="44820" y="858009"/>
                </a:cubicBezTo>
                <a:cubicBezTo>
                  <a:pt x="41121" y="980077"/>
                  <a:pt x="3391" y="1132476"/>
                  <a:pt x="432" y="1270820"/>
                </a:cubicBezTo>
                <a:cubicBezTo>
                  <a:pt x="-2527" y="1409164"/>
                  <a:pt x="10050" y="1531232"/>
                  <a:pt x="27065" y="1688071"/>
                </a:cubicBezTo>
                <a:cubicBezTo>
                  <a:pt x="44080" y="1844910"/>
                  <a:pt x="-21762" y="2112719"/>
                  <a:pt x="102525" y="2211853"/>
                </a:cubicBezTo>
                <a:cubicBezTo>
                  <a:pt x="226812" y="2310987"/>
                  <a:pt x="600414" y="2273258"/>
                  <a:pt x="772789" y="2282875"/>
                </a:cubicBezTo>
                <a:cubicBezTo>
                  <a:pt x="945164" y="2292493"/>
                  <a:pt x="1136774" y="2269558"/>
                  <a:pt x="1136774" y="2269558"/>
                </a:cubicBezTo>
                <a:lnTo>
                  <a:pt x="1491880" y="2273997"/>
                </a:lnTo>
                <a:cubicBezTo>
                  <a:pt x="1680530" y="2276956"/>
                  <a:pt x="2138470" y="2416779"/>
                  <a:pt x="2268676" y="2287313"/>
                </a:cubicBezTo>
                <a:cubicBezTo>
                  <a:pt x="2398882" y="2157847"/>
                  <a:pt x="2281993" y="1707306"/>
                  <a:pt x="2273115" y="1497201"/>
                </a:cubicBezTo>
                <a:cubicBezTo>
                  <a:pt x="2264237" y="1287096"/>
                  <a:pt x="2225027" y="1156890"/>
                  <a:pt x="2215410" y="1026684"/>
                </a:cubicBezTo>
                <a:cubicBezTo>
                  <a:pt x="2205793" y="896478"/>
                  <a:pt x="2210971" y="877244"/>
                  <a:pt x="2215410" y="715966"/>
                </a:cubicBezTo>
                <a:cubicBezTo>
                  <a:pt x="2219849" y="554688"/>
                  <a:pt x="2323421" y="166290"/>
                  <a:pt x="2242043" y="59018"/>
                </a:cubicBezTo>
                <a:cubicBezTo>
                  <a:pt x="2160665" y="-48254"/>
                  <a:pt x="1943902" y="12040"/>
                  <a:pt x="1727139" y="72335"/>
                </a:cubicBezTo>
              </a:path>
            </a:pathLst>
          </a:custGeom>
          <a:noFill/>
          <a:ln w="38100">
            <a:solidFill>
              <a:srgbClr val="00B0F0"/>
            </a:solidFill>
            <a:prstDash val="sysDash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7629548" y="1300578"/>
            <a:ext cx="1536646" cy="13405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单元格交换方向见图示（递补步进</a:t>
            </a:r>
            <a:r>
              <a:rPr lang="en-US" altLang="zh-CN" dirty="0" smtClean="0"/>
              <a:t>3</a:t>
            </a:r>
            <a:r>
              <a:rPr lang="zh-CN" altLang="en-US" dirty="0" smtClean="0"/>
              <a:t>格）</a:t>
            </a:r>
            <a:endParaRPr lang="zh-CN" altLang="en-US" dirty="0"/>
          </a:p>
        </p:txBody>
      </p:sp>
      <p:sp>
        <p:nvSpPr>
          <p:cNvPr id="25" name="圆角矩形 24"/>
          <p:cNvSpPr/>
          <p:nvPr/>
        </p:nvSpPr>
        <p:spPr>
          <a:xfrm>
            <a:off x="5743907" y="5275463"/>
            <a:ext cx="1582882" cy="1247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单元格交换方向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与图示相反</a:t>
            </a:r>
            <a:endParaRPr lang="zh-CN" altLang="en-US" dirty="0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03470" y="3074914"/>
            <a:ext cx="754634" cy="9432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5807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问题求解提示</a:t>
            </a:r>
            <a:r>
              <a:rPr lang="en-US" altLang="zh-CN" dirty="0" smtClean="0"/>
              <a:t>3——</a:t>
            </a:r>
            <a:r>
              <a:rPr lang="zh-CN" altLang="en-US" dirty="0" smtClean="0"/>
              <a:t>各个动作的仔细分析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00579"/>
            <a:ext cx="10515600" cy="4876384"/>
          </a:xfrm>
        </p:spPr>
        <p:txBody>
          <a:bodyPr/>
          <a:lstStyle/>
          <a:p>
            <a:r>
              <a:rPr lang="en-US" altLang="zh-CN" dirty="0" smtClean="0"/>
              <a:t>5</a:t>
            </a:r>
            <a:r>
              <a:rPr lang="zh-CN" altLang="en-US" dirty="0" smtClean="0"/>
              <a:t>正向</a:t>
            </a:r>
            <a:endParaRPr lang="en-US" altLang="zh-CN" dirty="0" smtClean="0"/>
          </a:p>
          <a:p>
            <a:r>
              <a:rPr lang="en-US" altLang="zh-CN" dirty="0" smtClean="0"/>
              <a:t>5</a:t>
            </a:r>
            <a:r>
              <a:rPr lang="zh-CN" altLang="en-US" dirty="0" smtClean="0"/>
              <a:t>反向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4892" y="3704901"/>
            <a:ext cx="2718786" cy="2548862"/>
          </a:xfrm>
          <a:prstGeom prst="rect">
            <a:avLst/>
          </a:prstGeom>
        </p:spPr>
      </p:pic>
      <p:sp>
        <p:nvSpPr>
          <p:cNvPr id="6" name="上箭头 5"/>
          <p:cNvSpPr/>
          <p:nvPr/>
        </p:nvSpPr>
        <p:spPr>
          <a:xfrm>
            <a:off x="2574524" y="2459114"/>
            <a:ext cx="683580" cy="124578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右箭头 6"/>
          <p:cNvSpPr/>
          <p:nvPr/>
        </p:nvSpPr>
        <p:spPr>
          <a:xfrm>
            <a:off x="3480045" y="2415997"/>
            <a:ext cx="1096392" cy="892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+</a:t>
            </a:r>
            <a:endParaRPr lang="zh-CN" altLang="en-US" dirty="0"/>
          </a:p>
        </p:txBody>
      </p:sp>
      <p:sp>
        <p:nvSpPr>
          <p:cNvPr id="8" name="左箭头 7"/>
          <p:cNvSpPr/>
          <p:nvPr/>
        </p:nvSpPr>
        <p:spPr>
          <a:xfrm>
            <a:off x="1285043" y="2415997"/>
            <a:ext cx="1134122" cy="86709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-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484" y="1749426"/>
            <a:ext cx="6631603" cy="438243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419165" y="1738717"/>
            <a:ext cx="387798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 smtClean="0"/>
              <a:t>右手握住转轴，四个手指指向为负向</a:t>
            </a:r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9270344" y="2876364"/>
            <a:ext cx="370668" cy="932341"/>
          </a:xfrm>
          <a:prstGeom prst="roundRect">
            <a:avLst/>
          </a:prstGeom>
          <a:noFill/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9714371" y="3940644"/>
            <a:ext cx="985422" cy="40393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10769818" y="2876364"/>
            <a:ext cx="339591" cy="97654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9717676" y="2415997"/>
            <a:ext cx="949911" cy="50733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/>
          <p:cNvCxnSpPr/>
          <p:nvPr/>
        </p:nvCxnSpPr>
        <p:spPr>
          <a:xfrm>
            <a:off x="1961965" y="1563924"/>
            <a:ext cx="5631749" cy="102058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endCxn id="24" idx="0"/>
          </p:cNvCxnSpPr>
          <p:nvPr/>
        </p:nvCxnSpPr>
        <p:spPr>
          <a:xfrm>
            <a:off x="1402203" y="2180784"/>
            <a:ext cx="3657881" cy="3338038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任意多边形 20"/>
          <p:cNvSpPr/>
          <p:nvPr/>
        </p:nvSpPr>
        <p:spPr>
          <a:xfrm>
            <a:off x="9392713" y="2611420"/>
            <a:ext cx="1612169" cy="1587579"/>
          </a:xfrm>
          <a:custGeom>
            <a:avLst/>
            <a:gdLst>
              <a:gd name="connsiteX0" fmla="*/ 1145081 w 1612169"/>
              <a:gd name="connsiteY0" fmla="*/ 69636 h 1587579"/>
              <a:gd name="connsiteX1" fmla="*/ 745586 w 1612169"/>
              <a:gd name="connsiteY1" fmla="*/ 69636 h 1587579"/>
              <a:gd name="connsiteX2" fmla="*/ 448184 w 1612169"/>
              <a:gd name="connsiteY2" fmla="*/ 69636 h 1587579"/>
              <a:gd name="connsiteX3" fmla="*/ 22056 w 1612169"/>
              <a:gd name="connsiteY3" fmla="*/ 131780 h 1587579"/>
              <a:gd name="connsiteX4" fmla="*/ 62005 w 1612169"/>
              <a:gd name="connsiteY4" fmla="*/ 464693 h 1587579"/>
              <a:gd name="connsiteX5" fmla="*/ 70883 w 1612169"/>
              <a:gd name="connsiteY5" fmla="*/ 895260 h 1587579"/>
              <a:gd name="connsiteX6" fmla="*/ 70883 w 1612169"/>
              <a:gd name="connsiteY6" fmla="*/ 1467869 h 1587579"/>
              <a:gd name="connsiteX7" fmla="*/ 439306 w 1612169"/>
              <a:gd name="connsiteY7" fmla="*/ 1552207 h 1587579"/>
              <a:gd name="connsiteX8" fmla="*/ 1140642 w 1612169"/>
              <a:gd name="connsiteY8" fmla="*/ 1512258 h 1587579"/>
              <a:gd name="connsiteX9" fmla="*/ 1455800 w 1612169"/>
              <a:gd name="connsiteY9" fmla="*/ 1556646 h 1587579"/>
              <a:gd name="connsiteX10" fmla="*/ 1557893 w 1612169"/>
              <a:gd name="connsiteY10" fmla="*/ 975159 h 1587579"/>
              <a:gd name="connsiteX11" fmla="*/ 1611159 w 1612169"/>
              <a:gd name="connsiteY11" fmla="*/ 251629 h 1587579"/>
              <a:gd name="connsiteX12" fmla="*/ 1513504 w 1612169"/>
              <a:gd name="connsiteY12" fmla="*/ 20809 h 1587579"/>
              <a:gd name="connsiteX13" fmla="*/ 1371462 w 1612169"/>
              <a:gd name="connsiteY13" fmla="*/ 25248 h 1587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12169" h="1587579">
                <a:moveTo>
                  <a:pt x="1145081" y="69636"/>
                </a:moveTo>
                <a:lnTo>
                  <a:pt x="745586" y="69636"/>
                </a:lnTo>
                <a:cubicBezTo>
                  <a:pt x="629437" y="69636"/>
                  <a:pt x="568772" y="59279"/>
                  <a:pt x="448184" y="69636"/>
                </a:cubicBezTo>
                <a:cubicBezTo>
                  <a:pt x="327596" y="79993"/>
                  <a:pt x="86419" y="65937"/>
                  <a:pt x="22056" y="131780"/>
                </a:cubicBezTo>
                <a:cubicBezTo>
                  <a:pt x="-42307" y="197623"/>
                  <a:pt x="53867" y="337446"/>
                  <a:pt x="62005" y="464693"/>
                </a:cubicBezTo>
                <a:cubicBezTo>
                  <a:pt x="70143" y="591940"/>
                  <a:pt x="69403" y="728064"/>
                  <a:pt x="70883" y="895260"/>
                </a:cubicBezTo>
                <a:cubicBezTo>
                  <a:pt x="72363" y="1062456"/>
                  <a:pt x="9479" y="1358378"/>
                  <a:pt x="70883" y="1467869"/>
                </a:cubicBezTo>
                <a:cubicBezTo>
                  <a:pt x="132287" y="1577360"/>
                  <a:pt x="261013" y="1544809"/>
                  <a:pt x="439306" y="1552207"/>
                </a:cubicBezTo>
                <a:cubicBezTo>
                  <a:pt x="617599" y="1559605"/>
                  <a:pt x="971226" y="1511518"/>
                  <a:pt x="1140642" y="1512258"/>
                </a:cubicBezTo>
                <a:cubicBezTo>
                  <a:pt x="1310058" y="1512998"/>
                  <a:pt x="1386258" y="1646162"/>
                  <a:pt x="1455800" y="1556646"/>
                </a:cubicBezTo>
                <a:cubicBezTo>
                  <a:pt x="1525342" y="1467130"/>
                  <a:pt x="1532000" y="1192662"/>
                  <a:pt x="1557893" y="975159"/>
                </a:cubicBezTo>
                <a:cubicBezTo>
                  <a:pt x="1583786" y="757656"/>
                  <a:pt x="1618557" y="410687"/>
                  <a:pt x="1611159" y="251629"/>
                </a:cubicBezTo>
                <a:cubicBezTo>
                  <a:pt x="1603761" y="92571"/>
                  <a:pt x="1553453" y="58539"/>
                  <a:pt x="1513504" y="20809"/>
                </a:cubicBezTo>
                <a:cubicBezTo>
                  <a:pt x="1473555" y="-16921"/>
                  <a:pt x="1422508" y="4163"/>
                  <a:pt x="1371462" y="25248"/>
                </a:cubicBezTo>
              </a:path>
            </a:pathLst>
          </a:custGeom>
          <a:noFill/>
          <a:ln w="38100">
            <a:solidFill>
              <a:srgbClr val="00B0F0"/>
            </a:solidFill>
            <a:prstDash val="sysDash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7629548" y="1300578"/>
            <a:ext cx="1536646" cy="13405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单元格交换方向见图示（递补步进</a:t>
            </a:r>
            <a:r>
              <a:rPr lang="en-US" altLang="zh-CN" dirty="0" smtClean="0"/>
              <a:t>3</a:t>
            </a:r>
            <a:r>
              <a:rPr lang="zh-CN" altLang="en-US" dirty="0" smtClean="0"/>
              <a:t>格）</a:t>
            </a:r>
            <a:endParaRPr lang="zh-CN" altLang="en-US" dirty="0"/>
          </a:p>
        </p:txBody>
      </p:sp>
      <p:sp>
        <p:nvSpPr>
          <p:cNvPr id="24" name="圆角矩形 23"/>
          <p:cNvSpPr/>
          <p:nvPr/>
        </p:nvSpPr>
        <p:spPr>
          <a:xfrm>
            <a:off x="4268643" y="5518822"/>
            <a:ext cx="1582882" cy="1247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单元格交换方向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与图示相反</a:t>
            </a:r>
            <a:endParaRPr lang="zh-CN" altLang="en-US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03470" y="3074914"/>
            <a:ext cx="754634" cy="943293"/>
          </a:xfrm>
          <a:prstGeom prst="rect">
            <a:avLst/>
          </a:prstGeom>
        </p:spPr>
      </p:pic>
      <p:sp>
        <p:nvSpPr>
          <p:cNvPr id="20" name="爆炸形 1 19"/>
          <p:cNvSpPr/>
          <p:nvPr/>
        </p:nvSpPr>
        <p:spPr>
          <a:xfrm>
            <a:off x="7033216" y="3998646"/>
            <a:ext cx="2229142" cy="195054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注意上面，发生相应的转动</a:t>
            </a:r>
            <a:endParaRPr lang="zh-CN" altLang="en-US" dirty="0"/>
          </a:p>
        </p:txBody>
      </p:sp>
      <p:sp>
        <p:nvSpPr>
          <p:cNvPr id="22" name="上弧形箭头 21"/>
          <p:cNvSpPr/>
          <p:nvPr/>
        </p:nvSpPr>
        <p:spPr>
          <a:xfrm rot="17591856">
            <a:off x="9620404" y="3144394"/>
            <a:ext cx="1021099" cy="455677"/>
          </a:xfrm>
          <a:prstGeom prst="curved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575884" y="5930141"/>
            <a:ext cx="34339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/>
              <a:t>5</a:t>
            </a:r>
            <a:r>
              <a:rPr lang="zh-CN" altLang="en-US" sz="2000" b="1" dirty="0" smtClean="0"/>
              <a:t>正向，上面</a:t>
            </a:r>
            <a:r>
              <a:rPr lang="zh-CN" altLang="en-US" sz="2000" b="1" dirty="0"/>
              <a:t>顺</a:t>
            </a:r>
            <a:r>
              <a:rPr lang="zh-CN" altLang="en-US" sz="2000" b="1" dirty="0" smtClean="0"/>
              <a:t>时针</a:t>
            </a:r>
            <a:r>
              <a:rPr lang="zh-CN" altLang="en-US" sz="2000" b="1" dirty="0"/>
              <a:t>旋转90</a:t>
            </a:r>
            <a:r>
              <a:rPr lang="zh-CN" altLang="en-US" sz="2000" b="1" dirty="0" smtClean="0"/>
              <a:t>。</a:t>
            </a:r>
            <a:endParaRPr lang="en-US" altLang="zh-CN" sz="2000" b="1" dirty="0" smtClean="0"/>
          </a:p>
          <a:p>
            <a:r>
              <a:rPr lang="en-US" altLang="zh-CN" sz="2000" b="1" dirty="0" smtClean="0"/>
              <a:t>5</a:t>
            </a:r>
            <a:r>
              <a:rPr lang="zh-CN" altLang="en-US" sz="2000" b="1" dirty="0" smtClean="0"/>
              <a:t>反向，上面逆时针</a:t>
            </a:r>
            <a:r>
              <a:rPr lang="zh-CN" altLang="en-US" sz="2000" b="1" dirty="0"/>
              <a:t>旋转90。</a:t>
            </a:r>
            <a:endParaRPr lang="zh-CN" alt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5807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问题求解提示</a:t>
            </a:r>
            <a:r>
              <a:rPr lang="en-US" altLang="zh-CN" dirty="0" smtClean="0"/>
              <a:t>3——</a:t>
            </a:r>
            <a:r>
              <a:rPr lang="zh-CN" altLang="en-US" dirty="0" smtClean="0"/>
              <a:t>各个动作的仔细分析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00579"/>
            <a:ext cx="10515600" cy="4876384"/>
          </a:xfrm>
        </p:spPr>
        <p:txBody>
          <a:bodyPr/>
          <a:lstStyle/>
          <a:p>
            <a:r>
              <a:rPr lang="en-US" altLang="zh-CN" dirty="0" smtClean="0"/>
              <a:t>6</a:t>
            </a:r>
            <a:r>
              <a:rPr lang="zh-CN" altLang="en-US" dirty="0" smtClean="0"/>
              <a:t>正向</a:t>
            </a:r>
            <a:endParaRPr lang="en-US" altLang="zh-CN" dirty="0" smtClean="0"/>
          </a:p>
          <a:p>
            <a:r>
              <a:rPr lang="en-US" altLang="zh-CN" dirty="0" smtClean="0"/>
              <a:t>6</a:t>
            </a:r>
            <a:r>
              <a:rPr lang="zh-CN" altLang="en-US" dirty="0" smtClean="0"/>
              <a:t>反向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5150" y="2706903"/>
            <a:ext cx="2983779" cy="2659649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 rot="1175202">
            <a:off x="3302127" y="4254405"/>
            <a:ext cx="1877627" cy="821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上箭头 5"/>
          <p:cNvSpPr/>
          <p:nvPr/>
        </p:nvSpPr>
        <p:spPr>
          <a:xfrm>
            <a:off x="3589437" y="3189922"/>
            <a:ext cx="963227" cy="92066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-</a:t>
            </a:r>
            <a:endParaRPr lang="zh-CN" altLang="en-US" dirty="0"/>
          </a:p>
        </p:txBody>
      </p:sp>
      <p:sp>
        <p:nvSpPr>
          <p:cNvPr id="7" name="下箭头 6"/>
          <p:cNvSpPr/>
          <p:nvPr/>
        </p:nvSpPr>
        <p:spPr>
          <a:xfrm>
            <a:off x="3540610" y="5066682"/>
            <a:ext cx="945472" cy="7989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+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800" y="1709178"/>
            <a:ext cx="6631603" cy="438243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93559" y="6121153"/>
            <a:ext cx="387798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 smtClean="0"/>
              <a:t>右手握住转轴，四个手指指向为负向</a:t>
            </a:r>
            <a:endParaRPr lang="zh-CN" altLang="en-US" dirty="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1961965" y="1572988"/>
            <a:ext cx="5631749" cy="102058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endCxn id="23" idx="0"/>
          </p:cNvCxnSpPr>
          <p:nvPr/>
        </p:nvCxnSpPr>
        <p:spPr>
          <a:xfrm>
            <a:off x="1941131" y="2187515"/>
            <a:ext cx="4525803" cy="2912082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8653351" y="3475608"/>
            <a:ext cx="978921" cy="52822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9774315" y="3475608"/>
            <a:ext cx="896644" cy="48783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10833146" y="3457634"/>
            <a:ext cx="1007566" cy="52378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9725488" y="4971495"/>
            <a:ext cx="1012054" cy="39505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8108419" y="3629351"/>
            <a:ext cx="4026593" cy="1580692"/>
          </a:xfrm>
          <a:custGeom>
            <a:avLst/>
            <a:gdLst>
              <a:gd name="connsiteX0" fmla="*/ 2420498 w 4026593"/>
              <a:gd name="connsiteY0" fmla="*/ 81515 h 1580692"/>
              <a:gd name="connsiteX1" fmla="*/ 2149729 w 4026593"/>
              <a:gd name="connsiteY1" fmla="*/ 50443 h 1580692"/>
              <a:gd name="connsiteX2" fmla="*/ 1803499 w 4026593"/>
              <a:gd name="connsiteY2" fmla="*/ 28249 h 1580692"/>
              <a:gd name="connsiteX3" fmla="*/ 1395127 w 4026593"/>
              <a:gd name="connsiteY3" fmla="*/ 117026 h 1580692"/>
              <a:gd name="connsiteX4" fmla="*/ 982315 w 4026593"/>
              <a:gd name="connsiteY4" fmla="*/ 94832 h 1580692"/>
              <a:gd name="connsiteX5" fmla="*/ 591698 w 4026593"/>
              <a:gd name="connsiteY5" fmla="*/ 85954 h 1580692"/>
              <a:gd name="connsiteX6" fmla="*/ 32404 w 4026593"/>
              <a:gd name="connsiteY6" fmla="*/ 347845 h 1580692"/>
              <a:gd name="connsiteX7" fmla="*/ 245468 w 4026593"/>
              <a:gd name="connsiteY7" fmla="*/ 1142397 h 1580692"/>
              <a:gd name="connsiteX8" fmla="*/ 1705845 w 4026593"/>
              <a:gd name="connsiteY8" fmla="*/ 1550769 h 1580692"/>
              <a:gd name="connsiteX9" fmla="*/ 2154167 w 4026593"/>
              <a:gd name="connsiteY9" fmla="*/ 1550769 h 1580692"/>
              <a:gd name="connsiteX10" fmla="*/ 2527030 w 4026593"/>
              <a:gd name="connsiteY10" fmla="*/ 1559647 h 1580692"/>
              <a:gd name="connsiteX11" fmla="*/ 3157344 w 4026593"/>
              <a:gd name="connsiteY11" fmla="*/ 1399849 h 1580692"/>
              <a:gd name="connsiteX12" fmla="*/ 3943018 w 4026593"/>
              <a:gd name="connsiteY12" fmla="*/ 1306633 h 1580692"/>
              <a:gd name="connsiteX13" fmla="*/ 3951896 w 4026593"/>
              <a:gd name="connsiteY13" fmla="*/ 85954 h 1580692"/>
              <a:gd name="connsiteX14" fmla="*/ 3481379 w 4026593"/>
              <a:gd name="connsiteY14" fmla="*/ 99270 h 1580692"/>
              <a:gd name="connsiteX15" fmla="*/ 3148466 w 4026593"/>
              <a:gd name="connsiteY15" fmla="*/ 81515 h 1580692"/>
              <a:gd name="connsiteX16" fmla="*/ 2868820 w 4026593"/>
              <a:gd name="connsiteY16" fmla="*/ 81515 h 1580692"/>
              <a:gd name="connsiteX17" fmla="*/ 2651317 w 4026593"/>
              <a:gd name="connsiteY17" fmla="*/ 108148 h 158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026593" h="1580692">
                <a:moveTo>
                  <a:pt x="2420498" y="81515"/>
                </a:moveTo>
                <a:cubicBezTo>
                  <a:pt x="2336530" y="70418"/>
                  <a:pt x="2252562" y="59321"/>
                  <a:pt x="2149729" y="50443"/>
                </a:cubicBezTo>
                <a:cubicBezTo>
                  <a:pt x="2046896" y="41565"/>
                  <a:pt x="1929266" y="17152"/>
                  <a:pt x="1803499" y="28249"/>
                </a:cubicBezTo>
                <a:cubicBezTo>
                  <a:pt x="1677732" y="39346"/>
                  <a:pt x="1531991" y="105929"/>
                  <a:pt x="1395127" y="117026"/>
                </a:cubicBezTo>
                <a:cubicBezTo>
                  <a:pt x="1258263" y="128123"/>
                  <a:pt x="1116220" y="100011"/>
                  <a:pt x="982315" y="94832"/>
                </a:cubicBezTo>
                <a:cubicBezTo>
                  <a:pt x="848410" y="89653"/>
                  <a:pt x="750016" y="43785"/>
                  <a:pt x="591698" y="85954"/>
                </a:cubicBezTo>
                <a:cubicBezTo>
                  <a:pt x="433380" y="128123"/>
                  <a:pt x="90109" y="171771"/>
                  <a:pt x="32404" y="347845"/>
                </a:cubicBezTo>
                <a:cubicBezTo>
                  <a:pt x="-25301" y="523919"/>
                  <a:pt x="-33439" y="941910"/>
                  <a:pt x="245468" y="1142397"/>
                </a:cubicBezTo>
                <a:cubicBezTo>
                  <a:pt x="524375" y="1342884"/>
                  <a:pt x="1387729" y="1482707"/>
                  <a:pt x="1705845" y="1550769"/>
                </a:cubicBezTo>
                <a:cubicBezTo>
                  <a:pt x="2023961" y="1618831"/>
                  <a:pt x="2017303" y="1549289"/>
                  <a:pt x="2154167" y="1550769"/>
                </a:cubicBezTo>
                <a:cubicBezTo>
                  <a:pt x="2291031" y="1552249"/>
                  <a:pt x="2359834" y="1584800"/>
                  <a:pt x="2527030" y="1559647"/>
                </a:cubicBezTo>
                <a:cubicBezTo>
                  <a:pt x="2694226" y="1534494"/>
                  <a:pt x="2921346" y="1442018"/>
                  <a:pt x="3157344" y="1399849"/>
                </a:cubicBezTo>
                <a:cubicBezTo>
                  <a:pt x="3393342" y="1357680"/>
                  <a:pt x="3810593" y="1525615"/>
                  <a:pt x="3943018" y="1306633"/>
                </a:cubicBezTo>
                <a:cubicBezTo>
                  <a:pt x="4075443" y="1087651"/>
                  <a:pt x="4028836" y="287181"/>
                  <a:pt x="3951896" y="85954"/>
                </a:cubicBezTo>
                <a:cubicBezTo>
                  <a:pt x="3874956" y="-115273"/>
                  <a:pt x="3615284" y="100010"/>
                  <a:pt x="3481379" y="99270"/>
                </a:cubicBezTo>
                <a:cubicBezTo>
                  <a:pt x="3347474" y="98530"/>
                  <a:pt x="3250559" y="84474"/>
                  <a:pt x="3148466" y="81515"/>
                </a:cubicBezTo>
                <a:cubicBezTo>
                  <a:pt x="3046373" y="78556"/>
                  <a:pt x="2951678" y="77076"/>
                  <a:pt x="2868820" y="81515"/>
                </a:cubicBezTo>
                <a:cubicBezTo>
                  <a:pt x="2785962" y="85954"/>
                  <a:pt x="2718639" y="97051"/>
                  <a:pt x="2651317" y="108148"/>
                </a:cubicBezTo>
              </a:path>
            </a:pathLst>
          </a:custGeom>
          <a:noFill/>
          <a:ln w="38100">
            <a:solidFill>
              <a:srgbClr val="00B0F0"/>
            </a:solidFill>
            <a:prstDash val="sysDash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7629548" y="1300578"/>
            <a:ext cx="1536646" cy="13405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单元格交换方向见图示（递补步进</a:t>
            </a:r>
            <a:r>
              <a:rPr lang="en-US" altLang="zh-CN" dirty="0" smtClean="0"/>
              <a:t>3</a:t>
            </a:r>
            <a:r>
              <a:rPr lang="zh-CN" altLang="en-US" dirty="0" smtClean="0"/>
              <a:t>格）</a:t>
            </a:r>
            <a:endParaRPr lang="zh-CN" altLang="en-US" dirty="0"/>
          </a:p>
        </p:txBody>
      </p:sp>
      <p:sp>
        <p:nvSpPr>
          <p:cNvPr id="23" name="圆角矩形 22"/>
          <p:cNvSpPr/>
          <p:nvPr/>
        </p:nvSpPr>
        <p:spPr>
          <a:xfrm>
            <a:off x="5675493" y="5099597"/>
            <a:ext cx="1582882" cy="1247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单元格交换方向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与图示相反</a:t>
            </a:r>
            <a:endParaRPr lang="zh-CN" altLang="en-US" dirty="0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4613914" y="5076988"/>
            <a:ext cx="935286" cy="1153044"/>
          </a:xfrm>
          <a:prstGeom prst="rect">
            <a:avLst/>
          </a:prstGeom>
        </p:spPr>
      </p:pic>
      <p:sp>
        <p:nvSpPr>
          <p:cNvPr id="21" name="爆炸形 1 20"/>
          <p:cNvSpPr/>
          <p:nvPr/>
        </p:nvSpPr>
        <p:spPr>
          <a:xfrm>
            <a:off x="6795375" y="3810736"/>
            <a:ext cx="2229142" cy="195054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注意前面，发生相应的转动</a:t>
            </a:r>
            <a:endParaRPr lang="zh-CN" altLang="en-US" dirty="0"/>
          </a:p>
        </p:txBody>
      </p:sp>
      <p:sp>
        <p:nvSpPr>
          <p:cNvPr id="24" name="上弧形箭头 23"/>
          <p:cNvSpPr/>
          <p:nvPr/>
        </p:nvSpPr>
        <p:spPr>
          <a:xfrm rot="17591856">
            <a:off x="9524930" y="4184638"/>
            <a:ext cx="1021099" cy="455677"/>
          </a:xfrm>
          <a:prstGeom prst="curved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223298" y="5877676"/>
            <a:ext cx="34339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/>
              <a:t>6</a:t>
            </a:r>
            <a:r>
              <a:rPr lang="zh-CN" altLang="en-US" sz="2000" b="1" dirty="0" smtClean="0"/>
              <a:t>正向，前面</a:t>
            </a:r>
            <a:r>
              <a:rPr lang="zh-CN" altLang="en-US" sz="2000" b="1" dirty="0"/>
              <a:t>顺</a:t>
            </a:r>
            <a:r>
              <a:rPr lang="zh-CN" altLang="en-US" sz="2000" b="1" dirty="0" smtClean="0"/>
              <a:t>时针</a:t>
            </a:r>
            <a:r>
              <a:rPr lang="zh-CN" altLang="en-US" sz="2000" b="1" dirty="0"/>
              <a:t>旋转90</a:t>
            </a:r>
            <a:r>
              <a:rPr lang="zh-CN" altLang="en-US" sz="2000" b="1" dirty="0" smtClean="0"/>
              <a:t>。</a:t>
            </a:r>
            <a:endParaRPr lang="en-US" altLang="zh-CN" sz="2000" b="1" dirty="0" smtClean="0"/>
          </a:p>
          <a:p>
            <a:r>
              <a:rPr lang="en-US" altLang="zh-CN" sz="2000" b="1" dirty="0"/>
              <a:t>6</a:t>
            </a:r>
            <a:r>
              <a:rPr lang="zh-CN" altLang="en-US" sz="2000" b="1" dirty="0" smtClean="0"/>
              <a:t>反向，前面逆时针</a:t>
            </a:r>
            <a:r>
              <a:rPr lang="zh-CN" altLang="en-US" sz="2000" b="1" dirty="0"/>
              <a:t>旋转90。</a:t>
            </a:r>
            <a:endParaRPr lang="zh-CN" alt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5807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问题求解提示</a:t>
            </a:r>
            <a:r>
              <a:rPr lang="en-US" altLang="zh-CN" dirty="0" smtClean="0"/>
              <a:t>3——</a:t>
            </a:r>
            <a:r>
              <a:rPr lang="zh-CN" altLang="en-US" dirty="0" smtClean="0"/>
              <a:t>各个动作的仔细分析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00579"/>
            <a:ext cx="10515600" cy="4876384"/>
          </a:xfrm>
        </p:spPr>
        <p:txBody>
          <a:bodyPr/>
          <a:lstStyle/>
          <a:p>
            <a:r>
              <a:rPr lang="en-US" altLang="zh-CN" dirty="0" smtClean="0"/>
              <a:t>7</a:t>
            </a:r>
            <a:r>
              <a:rPr lang="zh-CN" altLang="en-US" dirty="0" smtClean="0"/>
              <a:t>正向</a:t>
            </a:r>
            <a:endParaRPr lang="en-US" altLang="zh-CN" dirty="0" smtClean="0"/>
          </a:p>
          <a:p>
            <a:r>
              <a:rPr lang="en-US" altLang="zh-CN" dirty="0" smtClean="0"/>
              <a:t>7</a:t>
            </a:r>
            <a:r>
              <a:rPr lang="zh-CN" altLang="en-US" dirty="0" smtClean="0"/>
              <a:t>反向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5150" y="2706903"/>
            <a:ext cx="2983779" cy="2659649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 rot="1175202">
            <a:off x="3302127" y="4254405"/>
            <a:ext cx="1877627" cy="821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074" y="1738717"/>
            <a:ext cx="6631603" cy="438243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993559" y="6121153"/>
            <a:ext cx="387798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 smtClean="0"/>
              <a:t>右手握住转轴，四个手指指向为负向</a:t>
            </a:r>
            <a:endParaRPr lang="zh-CN" altLang="en-US" dirty="0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1961965" y="1572988"/>
            <a:ext cx="5631749" cy="102058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1984159" y="2003255"/>
            <a:ext cx="4474346" cy="3199060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>
          <a:xfrm>
            <a:off x="8608963" y="3133818"/>
            <a:ext cx="978921" cy="52822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9729927" y="3133818"/>
            <a:ext cx="896644" cy="48783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10788758" y="3115844"/>
            <a:ext cx="1007566" cy="52378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9687948" y="5366552"/>
            <a:ext cx="1012054" cy="39505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8226722" y="3178283"/>
            <a:ext cx="3831417" cy="2480807"/>
          </a:xfrm>
          <a:custGeom>
            <a:avLst/>
            <a:gdLst>
              <a:gd name="connsiteX0" fmla="*/ 2342144 w 3831417"/>
              <a:gd name="connsiteY0" fmla="*/ 226303 h 2480807"/>
              <a:gd name="connsiteX1" fmla="*/ 2044742 w 3831417"/>
              <a:gd name="connsiteY1" fmla="*/ 230742 h 2480807"/>
              <a:gd name="connsiteX2" fmla="*/ 1680758 w 3831417"/>
              <a:gd name="connsiteY2" fmla="*/ 226303 h 2480807"/>
              <a:gd name="connsiteX3" fmla="*/ 1236874 w 3831417"/>
              <a:gd name="connsiteY3" fmla="*/ 226303 h 2480807"/>
              <a:gd name="connsiteX4" fmla="*/ 864012 w 3831417"/>
              <a:gd name="connsiteY4" fmla="*/ 248498 h 2480807"/>
              <a:gd name="connsiteX5" fmla="*/ 486711 w 3831417"/>
              <a:gd name="connsiteY5" fmla="*/ 230742 h 2480807"/>
              <a:gd name="connsiteX6" fmla="*/ 104971 w 3831417"/>
              <a:gd name="connsiteY6" fmla="*/ 248498 h 2480807"/>
              <a:gd name="connsiteX7" fmla="*/ 60583 w 3831417"/>
              <a:gd name="connsiteY7" fmla="*/ 972028 h 2480807"/>
              <a:gd name="connsiteX8" fmla="*/ 864012 w 3831417"/>
              <a:gd name="connsiteY8" fmla="*/ 2361383 h 2480807"/>
              <a:gd name="connsiteX9" fmla="*/ 1605297 w 3831417"/>
              <a:gd name="connsiteY9" fmla="*/ 2348067 h 2480807"/>
              <a:gd name="connsiteX10" fmla="*/ 2035864 w 3831417"/>
              <a:gd name="connsiteY10" fmla="*/ 2396894 h 2480807"/>
              <a:gd name="connsiteX11" fmla="*/ 2359899 w 3831417"/>
              <a:gd name="connsiteY11" fmla="*/ 2383577 h 2480807"/>
              <a:gd name="connsiteX12" fmla="*/ 3043480 w 3831417"/>
              <a:gd name="connsiteY12" fmla="*/ 2383577 h 2480807"/>
              <a:gd name="connsiteX13" fmla="*/ 3691550 w 3831417"/>
              <a:gd name="connsiteY13" fmla="*/ 2290362 h 2480807"/>
              <a:gd name="connsiteX14" fmla="*/ 3811398 w 3831417"/>
              <a:gd name="connsiteY14" fmla="*/ 133088 h 2480807"/>
              <a:gd name="connsiteX15" fmla="*/ 3398587 w 3831417"/>
              <a:gd name="connsiteY15" fmla="*/ 230742 h 2480807"/>
              <a:gd name="connsiteX16" fmla="*/ 3083429 w 3831417"/>
              <a:gd name="connsiteY16" fmla="*/ 212987 h 2480807"/>
              <a:gd name="connsiteX17" fmla="*/ 2630668 w 3831417"/>
              <a:gd name="connsiteY17" fmla="*/ 239620 h 2480807"/>
              <a:gd name="connsiteX18" fmla="*/ 2497503 w 3831417"/>
              <a:gd name="connsiteY18" fmla="*/ 217426 h 2480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31417" h="2480807">
                <a:moveTo>
                  <a:pt x="2342144" y="226303"/>
                </a:moveTo>
                <a:lnTo>
                  <a:pt x="2044742" y="230742"/>
                </a:lnTo>
                <a:cubicBezTo>
                  <a:pt x="1934511" y="230742"/>
                  <a:pt x="1680758" y="226303"/>
                  <a:pt x="1680758" y="226303"/>
                </a:cubicBezTo>
                <a:cubicBezTo>
                  <a:pt x="1546113" y="225563"/>
                  <a:pt x="1372998" y="222604"/>
                  <a:pt x="1236874" y="226303"/>
                </a:cubicBezTo>
                <a:cubicBezTo>
                  <a:pt x="1100750" y="230002"/>
                  <a:pt x="989039" y="247758"/>
                  <a:pt x="864012" y="248498"/>
                </a:cubicBezTo>
                <a:cubicBezTo>
                  <a:pt x="738985" y="249238"/>
                  <a:pt x="613218" y="230742"/>
                  <a:pt x="486711" y="230742"/>
                </a:cubicBezTo>
                <a:cubicBezTo>
                  <a:pt x="360204" y="230742"/>
                  <a:pt x="175992" y="124950"/>
                  <a:pt x="104971" y="248498"/>
                </a:cubicBezTo>
                <a:cubicBezTo>
                  <a:pt x="33950" y="372046"/>
                  <a:pt x="-65924" y="619881"/>
                  <a:pt x="60583" y="972028"/>
                </a:cubicBezTo>
                <a:cubicBezTo>
                  <a:pt x="187090" y="1324176"/>
                  <a:pt x="606560" y="2132043"/>
                  <a:pt x="864012" y="2361383"/>
                </a:cubicBezTo>
                <a:cubicBezTo>
                  <a:pt x="1121464" y="2590723"/>
                  <a:pt x="1409988" y="2342148"/>
                  <a:pt x="1605297" y="2348067"/>
                </a:cubicBezTo>
                <a:cubicBezTo>
                  <a:pt x="1800606" y="2353986"/>
                  <a:pt x="1910097" y="2390976"/>
                  <a:pt x="2035864" y="2396894"/>
                </a:cubicBezTo>
                <a:cubicBezTo>
                  <a:pt x="2161631" y="2402812"/>
                  <a:pt x="2191963" y="2385797"/>
                  <a:pt x="2359899" y="2383577"/>
                </a:cubicBezTo>
                <a:cubicBezTo>
                  <a:pt x="2527835" y="2381358"/>
                  <a:pt x="2821538" y="2399113"/>
                  <a:pt x="3043480" y="2383577"/>
                </a:cubicBezTo>
                <a:cubicBezTo>
                  <a:pt x="3265422" y="2368041"/>
                  <a:pt x="3563564" y="2665443"/>
                  <a:pt x="3691550" y="2290362"/>
                </a:cubicBezTo>
                <a:cubicBezTo>
                  <a:pt x="3819536" y="1915281"/>
                  <a:pt x="3860225" y="476358"/>
                  <a:pt x="3811398" y="133088"/>
                </a:cubicBezTo>
                <a:cubicBezTo>
                  <a:pt x="3762571" y="-210182"/>
                  <a:pt x="3519915" y="217425"/>
                  <a:pt x="3398587" y="230742"/>
                </a:cubicBezTo>
                <a:cubicBezTo>
                  <a:pt x="3277259" y="244059"/>
                  <a:pt x="3211415" y="211507"/>
                  <a:pt x="3083429" y="212987"/>
                </a:cubicBezTo>
                <a:cubicBezTo>
                  <a:pt x="2955443" y="214467"/>
                  <a:pt x="2728322" y="238880"/>
                  <a:pt x="2630668" y="239620"/>
                </a:cubicBezTo>
                <a:cubicBezTo>
                  <a:pt x="2533014" y="240360"/>
                  <a:pt x="2515258" y="228893"/>
                  <a:pt x="2497503" y="217426"/>
                </a:cubicBezTo>
              </a:path>
            </a:pathLst>
          </a:custGeom>
          <a:noFill/>
          <a:ln w="38100">
            <a:solidFill>
              <a:srgbClr val="00B0F0"/>
            </a:solidFill>
            <a:prstDash val="sysDash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7629548" y="1300578"/>
            <a:ext cx="1536646" cy="13405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单元格交换方向见图示（递补步进</a:t>
            </a:r>
            <a:r>
              <a:rPr lang="en-US" altLang="zh-CN" dirty="0" smtClean="0"/>
              <a:t>3</a:t>
            </a:r>
            <a:r>
              <a:rPr lang="zh-CN" altLang="en-US" dirty="0" smtClean="0"/>
              <a:t>格）</a:t>
            </a:r>
            <a:endParaRPr lang="zh-CN" altLang="en-US" dirty="0"/>
          </a:p>
        </p:txBody>
      </p:sp>
      <p:sp>
        <p:nvSpPr>
          <p:cNvPr id="25" name="圆角矩形 24"/>
          <p:cNvSpPr/>
          <p:nvPr/>
        </p:nvSpPr>
        <p:spPr>
          <a:xfrm>
            <a:off x="5743907" y="5275463"/>
            <a:ext cx="1582882" cy="1247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单元格交换方向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与图示相反</a:t>
            </a:r>
            <a:endParaRPr lang="zh-CN" altLang="en-US" dirty="0"/>
          </a:p>
        </p:txBody>
      </p:sp>
      <p:sp>
        <p:nvSpPr>
          <p:cNvPr id="27" name="上箭头 26"/>
          <p:cNvSpPr/>
          <p:nvPr/>
        </p:nvSpPr>
        <p:spPr>
          <a:xfrm>
            <a:off x="3589437" y="3189922"/>
            <a:ext cx="963227" cy="92066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-</a:t>
            </a:r>
            <a:endParaRPr lang="zh-CN" altLang="en-US" dirty="0"/>
          </a:p>
        </p:txBody>
      </p:sp>
      <p:sp>
        <p:nvSpPr>
          <p:cNvPr id="28" name="下箭头 27"/>
          <p:cNvSpPr/>
          <p:nvPr/>
        </p:nvSpPr>
        <p:spPr>
          <a:xfrm>
            <a:off x="3540610" y="5066682"/>
            <a:ext cx="945472" cy="7989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+</a:t>
            </a:r>
            <a:endParaRPr lang="zh-CN" altLang="en-US" dirty="0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4613914" y="5076988"/>
            <a:ext cx="935286" cy="11530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5807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问题求解提示</a:t>
            </a:r>
            <a:r>
              <a:rPr lang="en-US" altLang="zh-CN" dirty="0" smtClean="0"/>
              <a:t>3——</a:t>
            </a:r>
            <a:r>
              <a:rPr lang="zh-CN" altLang="en-US" dirty="0" smtClean="0"/>
              <a:t>各个动作的仔细分析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00579"/>
            <a:ext cx="10515600" cy="4876384"/>
          </a:xfrm>
        </p:spPr>
        <p:txBody>
          <a:bodyPr/>
          <a:lstStyle/>
          <a:p>
            <a:r>
              <a:rPr lang="en-US" altLang="zh-CN" dirty="0" smtClean="0"/>
              <a:t>8</a:t>
            </a:r>
            <a:r>
              <a:rPr lang="zh-CN" altLang="en-US" dirty="0" smtClean="0"/>
              <a:t>正向</a:t>
            </a:r>
            <a:endParaRPr lang="en-US" altLang="zh-CN" dirty="0" smtClean="0"/>
          </a:p>
          <a:p>
            <a:r>
              <a:rPr lang="en-US" altLang="zh-CN" dirty="0" smtClean="0"/>
              <a:t>8</a:t>
            </a:r>
            <a:r>
              <a:rPr lang="zh-CN" altLang="en-US" dirty="0" smtClean="0"/>
              <a:t>反向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5150" y="2706903"/>
            <a:ext cx="2983779" cy="2659649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 rot="1175202">
            <a:off x="3302127" y="4254405"/>
            <a:ext cx="1877627" cy="821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074" y="1738717"/>
            <a:ext cx="6631603" cy="4382436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993559" y="6121153"/>
            <a:ext cx="387798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 smtClean="0"/>
              <a:t>右手握住转轴，四个手指指向为负向</a:t>
            </a:r>
            <a:endParaRPr lang="zh-CN" altLang="en-US" dirty="0"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1961965" y="1572988"/>
            <a:ext cx="5631749" cy="102058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endCxn id="18" idx="0"/>
          </p:cNvCxnSpPr>
          <p:nvPr/>
        </p:nvCxnSpPr>
        <p:spPr>
          <a:xfrm>
            <a:off x="1984159" y="2003255"/>
            <a:ext cx="4129057" cy="3255853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>
          <a:xfrm>
            <a:off x="5321775" y="5259108"/>
            <a:ext cx="1582882" cy="1247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单元格交换方向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与图示相反</a:t>
            </a:r>
            <a:endParaRPr lang="zh-CN" altLang="en-US" dirty="0"/>
          </a:p>
        </p:txBody>
      </p:sp>
      <p:sp>
        <p:nvSpPr>
          <p:cNvPr id="19" name="圆角矩形 18"/>
          <p:cNvSpPr/>
          <p:nvPr/>
        </p:nvSpPr>
        <p:spPr>
          <a:xfrm>
            <a:off x="8622280" y="2804614"/>
            <a:ext cx="978921" cy="52822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9743244" y="2804614"/>
            <a:ext cx="896644" cy="48783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10802075" y="2786640"/>
            <a:ext cx="1007566" cy="52378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9723633" y="5685329"/>
            <a:ext cx="1012054" cy="39505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7807622" y="2858607"/>
            <a:ext cx="4263214" cy="3182494"/>
          </a:xfrm>
          <a:custGeom>
            <a:avLst/>
            <a:gdLst>
              <a:gd name="connsiteX0" fmla="*/ 2725733 w 4263214"/>
              <a:gd name="connsiteY0" fmla="*/ 173117 h 3182494"/>
              <a:gd name="connsiteX1" fmla="*/ 2437209 w 4263214"/>
              <a:gd name="connsiteY1" fmla="*/ 137607 h 3182494"/>
              <a:gd name="connsiteX2" fmla="*/ 2082102 w 4263214"/>
              <a:gd name="connsiteY2" fmla="*/ 128729 h 3182494"/>
              <a:gd name="connsiteX3" fmla="*/ 1735873 w 4263214"/>
              <a:gd name="connsiteY3" fmla="*/ 168678 h 3182494"/>
              <a:gd name="connsiteX4" fmla="*/ 1327500 w 4263214"/>
              <a:gd name="connsiteY4" fmla="*/ 190873 h 3182494"/>
              <a:gd name="connsiteX5" fmla="*/ 950199 w 4263214"/>
              <a:gd name="connsiteY5" fmla="*/ 181995 h 3182494"/>
              <a:gd name="connsiteX6" fmla="*/ 186720 w 4263214"/>
              <a:gd name="connsiteY6" fmla="*/ 177556 h 3182494"/>
              <a:gd name="connsiteX7" fmla="*/ 80188 w 4263214"/>
              <a:gd name="connsiteY7" fmla="*/ 2587843 h 3182494"/>
              <a:gd name="connsiteX8" fmla="*/ 177842 w 4263214"/>
              <a:gd name="connsiteY8" fmla="*/ 3089432 h 3182494"/>
              <a:gd name="connsiteX9" fmla="*/ 2064347 w 4263214"/>
              <a:gd name="connsiteY9" fmla="*/ 3080554 h 3182494"/>
              <a:gd name="connsiteX10" fmla="*/ 2494914 w 4263214"/>
              <a:gd name="connsiteY10" fmla="*/ 3084993 h 3182494"/>
              <a:gd name="connsiteX11" fmla="*/ 2836704 w 4263214"/>
              <a:gd name="connsiteY11" fmla="*/ 3049482 h 3182494"/>
              <a:gd name="connsiteX12" fmla="*/ 4128405 w 4263214"/>
              <a:gd name="connsiteY12" fmla="*/ 3124943 h 3182494"/>
              <a:gd name="connsiteX13" fmla="*/ 4163916 w 4263214"/>
              <a:gd name="connsiteY13" fmla="*/ 2077377 h 3182494"/>
              <a:gd name="connsiteX14" fmla="*/ 4243815 w 4263214"/>
              <a:gd name="connsiteY14" fmla="*/ 164240 h 3182494"/>
              <a:gd name="connsiteX15" fmla="*/ 3759982 w 4263214"/>
              <a:gd name="connsiteY15" fmla="*/ 150923 h 3182494"/>
              <a:gd name="connsiteX16" fmla="*/ 3480335 w 4263214"/>
              <a:gd name="connsiteY16" fmla="*/ 159801 h 3182494"/>
              <a:gd name="connsiteX17" fmla="*/ 3169617 w 4263214"/>
              <a:gd name="connsiteY17" fmla="*/ 150923 h 3182494"/>
              <a:gd name="connsiteX18" fmla="*/ 2934359 w 4263214"/>
              <a:gd name="connsiteY18" fmla="*/ 150923 h 318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263214" h="3182494">
                <a:moveTo>
                  <a:pt x="2725733" y="173117"/>
                </a:moveTo>
                <a:cubicBezTo>
                  <a:pt x="2635107" y="159061"/>
                  <a:pt x="2544481" y="145005"/>
                  <a:pt x="2437209" y="137607"/>
                </a:cubicBezTo>
                <a:cubicBezTo>
                  <a:pt x="2329937" y="130209"/>
                  <a:pt x="2198991" y="123551"/>
                  <a:pt x="2082102" y="128729"/>
                </a:cubicBezTo>
                <a:cubicBezTo>
                  <a:pt x="1965213" y="133907"/>
                  <a:pt x="1861640" y="158321"/>
                  <a:pt x="1735873" y="168678"/>
                </a:cubicBezTo>
                <a:cubicBezTo>
                  <a:pt x="1610106" y="179035"/>
                  <a:pt x="1458446" y="188654"/>
                  <a:pt x="1327500" y="190873"/>
                </a:cubicBezTo>
                <a:lnTo>
                  <a:pt x="950199" y="181995"/>
                </a:lnTo>
                <a:cubicBezTo>
                  <a:pt x="760069" y="179776"/>
                  <a:pt x="331722" y="-223419"/>
                  <a:pt x="186720" y="177556"/>
                </a:cubicBezTo>
                <a:cubicBezTo>
                  <a:pt x="41718" y="578531"/>
                  <a:pt x="81668" y="2102530"/>
                  <a:pt x="80188" y="2587843"/>
                </a:cubicBezTo>
                <a:cubicBezTo>
                  <a:pt x="78708" y="3073156"/>
                  <a:pt x="-152851" y="3007314"/>
                  <a:pt x="177842" y="3089432"/>
                </a:cubicBezTo>
                <a:cubicBezTo>
                  <a:pt x="508535" y="3171551"/>
                  <a:pt x="2064347" y="3080554"/>
                  <a:pt x="2064347" y="3080554"/>
                </a:cubicBezTo>
                <a:cubicBezTo>
                  <a:pt x="2450526" y="3079814"/>
                  <a:pt x="2366188" y="3090172"/>
                  <a:pt x="2494914" y="3084993"/>
                </a:cubicBezTo>
                <a:cubicBezTo>
                  <a:pt x="2623640" y="3079814"/>
                  <a:pt x="2564456" y="3042824"/>
                  <a:pt x="2836704" y="3049482"/>
                </a:cubicBezTo>
                <a:cubicBezTo>
                  <a:pt x="3108952" y="3056140"/>
                  <a:pt x="3907203" y="3286960"/>
                  <a:pt x="4128405" y="3124943"/>
                </a:cubicBezTo>
                <a:cubicBezTo>
                  <a:pt x="4349607" y="2962926"/>
                  <a:pt x="4144681" y="2570827"/>
                  <a:pt x="4163916" y="2077377"/>
                </a:cubicBezTo>
                <a:cubicBezTo>
                  <a:pt x="4183151" y="1583927"/>
                  <a:pt x="4311137" y="485316"/>
                  <a:pt x="4243815" y="164240"/>
                </a:cubicBezTo>
                <a:cubicBezTo>
                  <a:pt x="4176493" y="-156836"/>
                  <a:pt x="3887229" y="151663"/>
                  <a:pt x="3759982" y="150923"/>
                </a:cubicBezTo>
                <a:cubicBezTo>
                  <a:pt x="3632735" y="150183"/>
                  <a:pt x="3578729" y="159801"/>
                  <a:pt x="3480335" y="159801"/>
                </a:cubicBezTo>
                <a:cubicBezTo>
                  <a:pt x="3381941" y="159801"/>
                  <a:pt x="3260613" y="152403"/>
                  <a:pt x="3169617" y="150923"/>
                </a:cubicBezTo>
                <a:cubicBezTo>
                  <a:pt x="3078621" y="149443"/>
                  <a:pt x="3006490" y="150183"/>
                  <a:pt x="2934359" y="150923"/>
                </a:cubicBezTo>
              </a:path>
            </a:pathLst>
          </a:custGeom>
          <a:noFill/>
          <a:ln w="38100">
            <a:solidFill>
              <a:srgbClr val="00B0F0"/>
            </a:solidFill>
            <a:prstDash val="sysDash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7629548" y="1300578"/>
            <a:ext cx="1536646" cy="13405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单元格交换方向见图示（递补步进</a:t>
            </a:r>
            <a:r>
              <a:rPr lang="en-US" altLang="zh-CN" dirty="0" smtClean="0"/>
              <a:t>3</a:t>
            </a:r>
            <a:r>
              <a:rPr lang="zh-CN" altLang="en-US" dirty="0" smtClean="0"/>
              <a:t>格）</a:t>
            </a:r>
            <a:endParaRPr lang="zh-CN" altLang="en-US" dirty="0"/>
          </a:p>
        </p:txBody>
      </p:sp>
      <p:sp>
        <p:nvSpPr>
          <p:cNvPr id="27" name="上箭头 26"/>
          <p:cNvSpPr/>
          <p:nvPr/>
        </p:nvSpPr>
        <p:spPr>
          <a:xfrm>
            <a:off x="3589437" y="3189922"/>
            <a:ext cx="963227" cy="92066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-</a:t>
            </a:r>
            <a:endParaRPr lang="zh-CN" altLang="en-US" dirty="0"/>
          </a:p>
        </p:txBody>
      </p:sp>
      <p:sp>
        <p:nvSpPr>
          <p:cNvPr id="28" name="下箭头 27"/>
          <p:cNvSpPr/>
          <p:nvPr/>
        </p:nvSpPr>
        <p:spPr>
          <a:xfrm>
            <a:off x="3540610" y="5066682"/>
            <a:ext cx="945472" cy="7989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+</a:t>
            </a:r>
            <a:endParaRPr lang="zh-CN" altLang="en-US" dirty="0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4613914" y="5076988"/>
            <a:ext cx="935286" cy="1153044"/>
          </a:xfrm>
          <a:prstGeom prst="rect">
            <a:avLst/>
          </a:prstGeom>
        </p:spPr>
      </p:pic>
      <p:sp>
        <p:nvSpPr>
          <p:cNvPr id="24" name="爆炸形 1 23"/>
          <p:cNvSpPr/>
          <p:nvPr/>
        </p:nvSpPr>
        <p:spPr>
          <a:xfrm>
            <a:off x="7038346" y="3404802"/>
            <a:ext cx="2229142" cy="195054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注意后面，发生相应的转动</a:t>
            </a:r>
            <a:endParaRPr lang="zh-CN" altLang="en-US" dirty="0"/>
          </a:p>
        </p:txBody>
      </p:sp>
      <p:sp>
        <p:nvSpPr>
          <p:cNvPr id="26" name="上弧形箭头 25"/>
          <p:cNvSpPr/>
          <p:nvPr/>
        </p:nvSpPr>
        <p:spPr>
          <a:xfrm rot="17591856" flipV="1">
            <a:off x="9938840" y="2092793"/>
            <a:ext cx="1021099" cy="472850"/>
          </a:xfrm>
          <a:prstGeom prst="curved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223298" y="5877676"/>
            <a:ext cx="34339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8</a:t>
            </a:r>
            <a:r>
              <a:rPr lang="zh-CN" altLang="en-US" sz="2000" b="1" dirty="0" smtClean="0"/>
              <a:t>正向，后面逆时针</a:t>
            </a:r>
            <a:r>
              <a:rPr lang="zh-CN" altLang="en-US" sz="2000" b="1" dirty="0"/>
              <a:t>旋转90</a:t>
            </a:r>
            <a:r>
              <a:rPr lang="zh-CN" altLang="en-US" sz="2000" b="1" dirty="0" smtClean="0"/>
              <a:t>。</a:t>
            </a:r>
            <a:endParaRPr lang="en-US" altLang="zh-CN" sz="2000" b="1" dirty="0" smtClean="0"/>
          </a:p>
          <a:p>
            <a:r>
              <a:rPr lang="en-US" altLang="zh-CN" sz="2000" b="1" dirty="0" smtClean="0"/>
              <a:t>8</a:t>
            </a:r>
            <a:r>
              <a:rPr lang="zh-CN" altLang="en-US" sz="2000" b="1" dirty="0" smtClean="0"/>
              <a:t>反向，后面顺时针</a:t>
            </a:r>
            <a:r>
              <a:rPr lang="zh-CN" altLang="en-US" sz="2000" b="1" dirty="0"/>
              <a:t>旋转90。</a:t>
            </a:r>
            <a:endParaRPr lang="zh-CN" alt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5807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zh-CN" altLang="en-US" dirty="0" smtClean="0"/>
              <a:t>实现提示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296499"/>
            <a:ext cx="10515600" cy="487638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 smtClean="0"/>
              <a:t>1</a:t>
            </a:r>
            <a:r>
              <a:rPr lang="zh-CN" altLang="en-US" dirty="0" smtClean="0"/>
              <a:t>，状态</a:t>
            </a:r>
            <a:r>
              <a:rPr lang="zh-CN" altLang="en-US" dirty="0" smtClean="0"/>
              <a:t>描述 </a:t>
            </a:r>
            <a:endParaRPr lang="en-US" altLang="zh-CN" dirty="0" smtClean="0"/>
          </a:p>
          <a:p>
            <a:pPr>
              <a:lnSpc>
                <a:spcPct val="100000"/>
              </a:lnSpc>
            </a:pPr>
            <a:r>
              <a:rPr lang="en-US" altLang="zh-CN" dirty="0" smtClean="0"/>
              <a:t>2</a:t>
            </a:r>
            <a:r>
              <a:rPr lang="zh-CN" altLang="en-US" dirty="0" smtClean="0"/>
              <a:t>，状态</a:t>
            </a:r>
            <a:r>
              <a:rPr lang="zh-CN" altLang="en-US" dirty="0" smtClean="0"/>
              <a:t>衍生 </a:t>
            </a:r>
            <a:r>
              <a:rPr lang="en-US" altLang="zh-CN" dirty="0" smtClean="0">
                <a:solidFill>
                  <a:srgbClr val="FF0000"/>
                </a:solidFill>
              </a:rPr>
              <a:t>– </a:t>
            </a:r>
            <a:r>
              <a:rPr lang="zh-CN" altLang="en-US" dirty="0">
                <a:solidFill>
                  <a:srgbClr val="FF0000"/>
                </a:solidFill>
              </a:rPr>
              <a:t>最</a:t>
            </a:r>
            <a:r>
              <a:rPr lang="zh-CN" altLang="en-US" dirty="0" smtClean="0">
                <a:solidFill>
                  <a:srgbClr val="FF0000"/>
                </a:solidFill>
              </a:rPr>
              <a:t>难的部分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altLang="zh-CN" dirty="0" smtClean="0"/>
              <a:t>18</a:t>
            </a:r>
            <a:r>
              <a:rPr lang="zh-CN" altLang="en-US" dirty="0" smtClean="0"/>
              <a:t>个动作（结合前文图示，正确生成新状态）</a:t>
            </a:r>
            <a:endParaRPr lang="zh-CN" altLang="en-US" dirty="0" smtClean="0"/>
          </a:p>
          <a:p>
            <a:pPr lvl="1">
              <a:lnSpc>
                <a:spcPct val="100000"/>
              </a:lnSpc>
            </a:pPr>
            <a:r>
              <a:rPr lang="zh-CN" altLang="en-US" dirty="0" smtClean="0"/>
              <a:t>为了避免大量拷贝代码，需要合理设计函数和结构体</a:t>
            </a:r>
            <a:endParaRPr lang="en-US" altLang="zh-CN" dirty="0" smtClean="0"/>
          </a:p>
          <a:p>
            <a:pPr>
              <a:lnSpc>
                <a:spcPct val="100000"/>
              </a:lnSpc>
            </a:pPr>
            <a:r>
              <a:rPr lang="en-US" altLang="zh-CN" dirty="0" smtClean="0"/>
              <a:t>3</a:t>
            </a:r>
            <a:r>
              <a:rPr lang="zh-CN" altLang="en-US" dirty="0" smtClean="0"/>
              <a:t>，深度优先标准算法或者宽度优先标准算法</a:t>
            </a:r>
            <a:endParaRPr lang="en-US" altLang="zh-CN" dirty="0" smtClean="0"/>
          </a:p>
          <a:p>
            <a:pPr lvl="1">
              <a:lnSpc>
                <a:spcPct val="100000"/>
              </a:lnSpc>
            </a:pPr>
            <a:r>
              <a:rPr lang="zh-CN" altLang="en-US" dirty="0" smtClean="0"/>
              <a:t>给定初始状态、目标状态</a:t>
            </a:r>
            <a:endParaRPr lang="en-US" altLang="zh-CN" dirty="0" smtClean="0"/>
          </a:p>
          <a:p>
            <a:pPr lvl="1">
              <a:lnSpc>
                <a:spcPct val="100000"/>
              </a:lnSpc>
            </a:pPr>
            <a:r>
              <a:rPr lang="zh-CN" altLang="en-US" dirty="0" smtClean="0"/>
              <a:t>求解动作序列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50720" y="103625"/>
            <a:ext cx="7755987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bool search(){</a:t>
            </a:r>
            <a:endParaRPr lang="en-US" altLang="zh-CN" dirty="0"/>
          </a:p>
          <a:p>
            <a:r>
              <a:rPr lang="en-US" altLang="zh-CN" dirty="0"/>
              <a:t>    while(!</a:t>
            </a:r>
            <a:r>
              <a:rPr lang="en-US" altLang="zh-CN" dirty="0" err="1"/>
              <a:t>nodes.empty</a:t>
            </a:r>
            <a:r>
              <a:rPr lang="en-US" altLang="zh-CN" dirty="0"/>
              <a:t>()){</a:t>
            </a:r>
            <a:endParaRPr lang="en-US" altLang="zh-CN" dirty="0"/>
          </a:p>
          <a:p>
            <a:r>
              <a:rPr lang="en-US" altLang="zh-CN" dirty="0"/>
              <a:t>        Node </a:t>
            </a:r>
            <a:r>
              <a:rPr lang="en-US" altLang="zh-CN" dirty="0" err="1"/>
              <a:t>crntNode</a:t>
            </a:r>
            <a:r>
              <a:rPr lang="en-US" altLang="zh-CN" dirty="0"/>
              <a:t> = </a:t>
            </a:r>
            <a:r>
              <a:rPr lang="en-US" altLang="zh-CN" dirty="0" err="1"/>
              <a:t>nodes.top</a:t>
            </a:r>
            <a:r>
              <a:rPr lang="en-US" altLang="zh-CN" dirty="0"/>
              <a:t>();</a:t>
            </a:r>
            <a:endParaRPr lang="en-US" altLang="zh-CN" dirty="0"/>
          </a:p>
          <a:p>
            <a:r>
              <a:rPr lang="en-US" altLang="zh-CN" dirty="0"/>
              <a:t>        </a:t>
            </a:r>
            <a:r>
              <a:rPr lang="en-US" altLang="zh-CN" dirty="0" err="1"/>
              <a:t>nodes.pop</a:t>
            </a:r>
            <a:r>
              <a:rPr lang="en-US" altLang="zh-CN" dirty="0"/>
              <a:t>();</a:t>
            </a:r>
            <a:endParaRPr lang="en-US" altLang="zh-CN" dirty="0"/>
          </a:p>
          <a:p>
            <a:r>
              <a:rPr lang="en-US" altLang="zh-CN" dirty="0"/>
              <a:t>        St s = </a:t>
            </a:r>
            <a:r>
              <a:rPr lang="en-US" altLang="zh-CN" dirty="0" err="1"/>
              <a:t>crntNode.s</a:t>
            </a:r>
            <a:r>
              <a:rPr lang="en-US" altLang="zh-CN" dirty="0"/>
              <a:t>;</a:t>
            </a:r>
            <a:endParaRPr lang="en-US" altLang="zh-CN" dirty="0"/>
          </a:p>
          <a:p>
            <a:r>
              <a:rPr lang="en-US" altLang="zh-CN" dirty="0"/>
              <a:t>        if (</a:t>
            </a:r>
            <a:r>
              <a:rPr lang="en-US" altLang="zh-CN" dirty="0" err="1"/>
              <a:t>isTarget</a:t>
            </a:r>
            <a:r>
              <a:rPr lang="en-US" altLang="zh-CN" dirty="0"/>
              <a:t>(&amp;s)){</a:t>
            </a:r>
            <a:endParaRPr lang="en-US" altLang="zh-CN" dirty="0"/>
          </a:p>
          <a:p>
            <a:r>
              <a:rPr lang="en-US" altLang="zh-CN" dirty="0"/>
              <a:t>            </a:t>
            </a:r>
            <a:r>
              <a:rPr lang="en-US" altLang="zh-CN" dirty="0" err="1"/>
              <a:t>cout</a:t>
            </a:r>
            <a:r>
              <a:rPr lang="en-US" altLang="zh-CN" dirty="0"/>
              <a:t>&lt;&lt;"</a:t>
            </a:r>
            <a:r>
              <a:rPr lang="en-US" altLang="zh-CN" dirty="0" err="1"/>
              <a:t>Succesfully</a:t>
            </a:r>
            <a:r>
              <a:rPr lang="en-US" altLang="zh-CN" dirty="0"/>
              <a:t> solve the magic cube!"&lt;&lt;</a:t>
            </a:r>
            <a:r>
              <a:rPr lang="en-US" altLang="zh-CN" dirty="0" err="1"/>
              <a:t>endl</a:t>
            </a:r>
            <a:r>
              <a:rPr lang="en-US" altLang="zh-CN" dirty="0"/>
              <a:t>;</a:t>
            </a:r>
            <a:endParaRPr lang="en-US" altLang="zh-CN" dirty="0"/>
          </a:p>
          <a:p>
            <a:r>
              <a:rPr lang="en-US" altLang="zh-CN" dirty="0"/>
              <a:t>            </a:t>
            </a:r>
            <a:r>
              <a:rPr lang="en-US" altLang="zh-CN" dirty="0" err="1"/>
              <a:t>printSolution</a:t>
            </a:r>
            <a:r>
              <a:rPr lang="en-US" altLang="zh-CN" dirty="0"/>
              <a:t>(</a:t>
            </a:r>
            <a:r>
              <a:rPr lang="en-US" altLang="zh-CN" dirty="0" err="1"/>
              <a:t>crntNode</a:t>
            </a:r>
            <a:r>
              <a:rPr lang="en-US" altLang="zh-CN" dirty="0"/>
              <a:t>);</a:t>
            </a:r>
            <a:endParaRPr lang="en-US" altLang="zh-CN" dirty="0"/>
          </a:p>
          <a:p>
            <a:r>
              <a:rPr lang="en-US" altLang="zh-CN" dirty="0"/>
              <a:t>            return true;</a:t>
            </a:r>
            <a:endParaRPr lang="en-US" altLang="zh-CN" dirty="0"/>
          </a:p>
          <a:p>
            <a:r>
              <a:rPr lang="en-US" altLang="zh-CN" dirty="0"/>
              <a:t>        }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    if (</a:t>
            </a:r>
            <a:r>
              <a:rPr lang="en-US" altLang="zh-CN" dirty="0" err="1"/>
              <a:t>crntNode.depth</a:t>
            </a:r>
            <a:r>
              <a:rPr lang="en-US" altLang="zh-CN" dirty="0"/>
              <a:t>&gt;= MAX_DEPTH){//</a:t>
            </a:r>
            <a:r>
              <a:rPr lang="zh-CN" altLang="en-US" dirty="0"/>
              <a:t>不再扩展</a:t>
            </a:r>
            <a:endParaRPr lang="zh-CN" altLang="en-US" dirty="0"/>
          </a:p>
          <a:p>
            <a:r>
              <a:rPr lang="zh-CN" altLang="en-US" dirty="0"/>
              <a:t>            </a:t>
            </a:r>
            <a:r>
              <a:rPr lang="en-US" altLang="zh-CN" dirty="0"/>
              <a:t>continue;</a:t>
            </a:r>
            <a:endParaRPr lang="en-US" altLang="zh-CN" dirty="0"/>
          </a:p>
          <a:p>
            <a:r>
              <a:rPr lang="en-US" altLang="zh-CN" dirty="0"/>
              <a:t>        }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    </a:t>
            </a:r>
            <a:r>
              <a:rPr lang="en-US" altLang="zh-CN" dirty="0" err="1"/>
              <a:t>int</a:t>
            </a:r>
            <a:r>
              <a:rPr lang="en-US" altLang="zh-CN" dirty="0"/>
              <a:t> action;</a:t>
            </a:r>
            <a:endParaRPr lang="en-US" altLang="zh-CN" dirty="0"/>
          </a:p>
          <a:p>
            <a:r>
              <a:rPr lang="en-US" altLang="zh-CN" dirty="0"/>
              <a:t>        for (action=0;action&lt;18;action++){</a:t>
            </a:r>
            <a:endParaRPr lang="en-US" altLang="zh-CN" dirty="0"/>
          </a:p>
          <a:p>
            <a:r>
              <a:rPr lang="en-US" altLang="zh-CN" dirty="0"/>
              <a:t>            Node  child;</a:t>
            </a:r>
            <a:endParaRPr lang="en-US" altLang="zh-CN" dirty="0"/>
          </a:p>
          <a:p>
            <a:r>
              <a:rPr lang="en-US" altLang="zh-CN" dirty="0"/>
              <a:t>            </a:t>
            </a:r>
            <a:r>
              <a:rPr lang="en-US" altLang="zh-CN" dirty="0" err="1"/>
              <a:t>createChild</a:t>
            </a:r>
            <a:r>
              <a:rPr lang="en-US" altLang="zh-CN" dirty="0"/>
              <a:t>(&amp;child, &amp;</a:t>
            </a:r>
            <a:r>
              <a:rPr lang="en-US" altLang="zh-CN" dirty="0" err="1"/>
              <a:t>crntNode</a:t>
            </a:r>
            <a:r>
              <a:rPr lang="en-US" altLang="zh-CN" dirty="0"/>
              <a:t>, action);</a:t>
            </a:r>
            <a:endParaRPr lang="en-US" altLang="zh-CN" dirty="0"/>
          </a:p>
          <a:p>
            <a:r>
              <a:rPr lang="en-US" altLang="zh-CN" dirty="0"/>
              <a:t>            </a:t>
            </a:r>
            <a:r>
              <a:rPr lang="en-US" altLang="zh-CN" dirty="0" err="1"/>
              <a:t>nodes.push</a:t>
            </a:r>
            <a:r>
              <a:rPr lang="en-US" altLang="zh-CN" dirty="0"/>
              <a:t>(child);</a:t>
            </a:r>
            <a:endParaRPr lang="en-US" altLang="zh-CN" dirty="0"/>
          </a:p>
          <a:p>
            <a:r>
              <a:rPr lang="en-US" altLang="zh-CN" dirty="0"/>
              <a:t>        }</a:t>
            </a:r>
            <a:endParaRPr lang="en-US" altLang="zh-CN" dirty="0"/>
          </a:p>
          <a:p>
            <a:r>
              <a:rPr lang="en-US" altLang="zh-CN" dirty="0"/>
              <a:t>    }</a:t>
            </a:r>
            <a:endParaRPr lang="en-US" altLang="zh-CN" dirty="0"/>
          </a:p>
          <a:p>
            <a:r>
              <a:rPr lang="en-US" altLang="zh-CN" dirty="0"/>
              <a:t>    return false;</a:t>
            </a:r>
            <a:endParaRPr lang="en-US" altLang="zh-CN" dirty="0"/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5807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zh-CN" altLang="en-US" dirty="0" smtClean="0"/>
              <a:t>作业要求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00579"/>
            <a:ext cx="10515600" cy="487638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dirty="0" smtClean="0"/>
              <a:t>1</a:t>
            </a:r>
            <a:r>
              <a:rPr lang="zh-CN" altLang="en-US" dirty="0" smtClean="0"/>
              <a:t>，根据给定的数据文件生成初始盘面</a:t>
            </a:r>
            <a:r>
              <a:rPr lang="en-US" altLang="zh-CN" dirty="0" smtClean="0"/>
              <a:t>.</a:t>
            </a:r>
            <a:endParaRPr lang="en-US" altLang="zh-CN" dirty="0" smtClean="0"/>
          </a:p>
          <a:p>
            <a:pPr>
              <a:lnSpc>
                <a:spcPct val="100000"/>
              </a:lnSpc>
            </a:pPr>
            <a:endParaRPr lang="en-US" altLang="zh-CN" dirty="0" smtClean="0"/>
          </a:p>
          <a:p>
            <a:pPr>
              <a:lnSpc>
                <a:spcPct val="100000"/>
              </a:lnSpc>
            </a:pPr>
            <a:r>
              <a:rPr lang="en-US" altLang="zh-CN" dirty="0" smtClean="0"/>
              <a:t>2</a:t>
            </a:r>
            <a:r>
              <a:rPr lang="zh-CN" altLang="en-US" dirty="0" smtClean="0"/>
              <a:t>，根据初始盘面对三阶魔方进行求解</a:t>
            </a:r>
            <a:endParaRPr lang="en-US" altLang="zh-CN" dirty="0" smtClean="0"/>
          </a:p>
          <a:p>
            <a:pPr marL="457200" lvl="1" indent="0">
              <a:lnSpc>
                <a:spcPct val="100000"/>
              </a:lnSpc>
              <a:buNone/>
            </a:pPr>
            <a:endParaRPr lang="en-US" altLang="zh-CN" dirty="0" smtClean="0"/>
          </a:p>
          <a:p>
            <a:pPr lvl="1">
              <a:lnSpc>
                <a:spcPct val="100000"/>
              </a:lnSpc>
            </a:pP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61131" y="2851452"/>
            <a:ext cx="5212518" cy="34446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5807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zh-CN" altLang="en-US" dirty="0" smtClean="0"/>
              <a:t>实现</a:t>
            </a:r>
            <a:r>
              <a:rPr lang="zh-CN" altLang="en-US" dirty="0" smtClean="0"/>
              <a:t>提示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00579"/>
            <a:ext cx="10515600" cy="487638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 smtClean="0"/>
              <a:t>1</a:t>
            </a:r>
            <a:r>
              <a:rPr lang="zh-CN" altLang="en-US" dirty="0" smtClean="0"/>
              <a:t>，状态空间大，状态多，不能用</a:t>
            </a:r>
            <a:r>
              <a:rPr lang="zh-CN" altLang="en-US" dirty="0" smtClean="0"/>
              <a:t>局部变量 </a:t>
            </a:r>
            <a:endParaRPr lang="en-US" altLang="zh-CN" dirty="0" smtClean="0"/>
          </a:p>
          <a:p>
            <a:pPr lvl="1">
              <a:lnSpc>
                <a:spcPct val="100000"/>
              </a:lnSpc>
            </a:pPr>
            <a:r>
              <a:rPr lang="zh-CN" altLang="en-US" dirty="0" smtClean="0"/>
              <a:t>应该用</a:t>
            </a:r>
            <a:r>
              <a:rPr lang="en-US" altLang="zh-CN" dirty="0" smtClean="0"/>
              <a:t>new</a:t>
            </a:r>
            <a:r>
              <a:rPr lang="zh-CN" altLang="en-US" dirty="0" smtClean="0"/>
              <a:t>操作，生成新的</a:t>
            </a:r>
            <a:r>
              <a:rPr lang="en-US" altLang="zh-CN" dirty="0" smtClean="0"/>
              <a:t>status</a:t>
            </a:r>
            <a:endParaRPr lang="en-US" altLang="zh-CN" dirty="0" smtClean="0"/>
          </a:p>
          <a:p>
            <a:pPr lvl="1">
              <a:lnSpc>
                <a:spcPct val="100000"/>
              </a:lnSpc>
            </a:pPr>
            <a:r>
              <a:rPr lang="zh-CN" altLang="en-US" dirty="0" smtClean="0"/>
              <a:t>有</a:t>
            </a:r>
            <a:r>
              <a:rPr lang="en-US" altLang="zh-CN" dirty="0" smtClean="0"/>
              <a:t>new</a:t>
            </a:r>
            <a:r>
              <a:rPr lang="zh-CN" altLang="en-US" dirty="0" smtClean="0"/>
              <a:t>，必有</a:t>
            </a:r>
            <a:r>
              <a:rPr lang="en-US" altLang="zh-CN" dirty="0" smtClean="0"/>
              <a:t>delete</a:t>
            </a:r>
            <a:endParaRPr lang="en-US" altLang="zh-CN" dirty="0" smtClean="0"/>
          </a:p>
          <a:p>
            <a:pPr>
              <a:lnSpc>
                <a:spcPct val="100000"/>
              </a:lnSpc>
            </a:pPr>
            <a:r>
              <a:rPr lang="en-US" altLang="zh-CN" dirty="0" smtClean="0"/>
              <a:t>2</a:t>
            </a:r>
            <a:r>
              <a:rPr lang="zh-CN" altLang="en-US" dirty="0" smtClean="0"/>
              <a:t>，记住每个子状态的的父亲</a:t>
            </a:r>
            <a:r>
              <a:rPr lang="zh-CN" altLang="en-US" dirty="0" smtClean="0"/>
              <a:t>状态 </a:t>
            </a:r>
            <a:endParaRPr lang="en-US" altLang="zh-CN" dirty="0" smtClean="0"/>
          </a:p>
          <a:p>
            <a:pPr lvl="1">
              <a:lnSpc>
                <a:spcPct val="100000"/>
              </a:lnSpc>
            </a:pPr>
            <a:r>
              <a:rPr lang="zh-CN" altLang="en-US" dirty="0" smtClean="0"/>
              <a:t>以便重建动作序列，即初始状态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>
                <a:sym typeface="Wingdings" panose="05000000000000000000" pitchFamily="2" charset="2"/>
              </a:rPr>
              <a:t>动作</a:t>
            </a:r>
            <a:r>
              <a:rPr lang="en-US" altLang="zh-CN" dirty="0" smtClean="0">
                <a:sym typeface="Wingdings" panose="05000000000000000000" pitchFamily="2" charset="2"/>
              </a:rPr>
              <a:t>1</a:t>
            </a:r>
            <a:r>
              <a:rPr lang="zh-CN" altLang="en-US" dirty="0" smtClean="0">
                <a:sym typeface="Wingdings" panose="05000000000000000000" pitchFamily="2" charset="2"/>
              </a:rPr>
              <a:t>动作</a:t>
            </a:r>
            <a:r>
              <a:rPr lang="en-US" altLang="zh-CN" dirty="0" smtClean="0">
                <a:sym typeface="Wingdings" panose="05000000000000000000" pitchFamily="2" charset="2"/>
              </a:rPr>
              <a:t>2……</a:t>
            </a:r>
            <a:r>
              <a:rPr lang="zh-CN" altLang="en-US" dirty="0" smtClean="0">
                <a:sym typeface="Wingdings" panose="05000000000000000000" pitchFamily="2" charset="2"/>
              </a:rPr>
              <a:t>目标状态</a:t>
            </a:r>
            <a:endParaRPr lang="en-US" altLang="zh-CN" dirty="0" smtClean="0"/>
          </a:p>
          <a:p>
            <a:pPr>
              <a:lnSpc>
                <a:spcPct val="100000"/>
              </a:lnSpc>
            </a:pPr>
            <a:r>
              <a:rPr lang="en-US" altLang="zh-CN" dirty="0" smtClean="0"/>
              <a:t>3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status</a:t>
            </a:r>
            <a:r>
              <a:rPr lang="zh-CN" altLang="en-US" dirty="0" smtClean="0"/>
              <a:t>要进行重复检测</a:t>
            </a:r>
            <a:endParaRPr lang="en-US" altLang="zh-CN" dirty="0" smtClean="0"/>
          </a:p>
          <a:p>
            <a:pPr lvl="1">
              <a:lnSpc>
                <a:spcPct val="100000"/>
              </a:lnSpc>
            </a:pPr>
            <a:r>
              <a:rPr lang="zh-CN" altLang="en-US" dirty="0" smtClean="0"/>
              <a:t>比如从当前状态，连续做“</a:t>
            </a:r>
            <a:r>
              <a:rPr lang="en-US" altLang="zh-CN" dirty="0" smtClean="0"/>
              <a:t>0</a:t>
            </a:r>
            <a:r>
              <a:rPr lang="zh-CN" altLang="en-US" dirty="0" smtClean="0"/>
              <a:t>顺时针”和“</a:t>
            </a:r>
            <a:r>
              <a:rPr lang="en-US" altLang="zh-CN" dirty="0" smtClean="0"/>
              <a:t>0</a:t>
            </a:r>
            <a:r>
              <a:rPr lang="zh-CN" altLang="en-US" dirty="0" smtClean="0"/>
              <a:t>逆时针”</a:t>
            </a:r>
            <a:endParaRPr lang="en-US" altLang="zh-CN" dirty="0" smtClean="0"/>
          </a:p>
          <a:p>
            <a:pPr lvl="1">
              <a:lnSpc>
                <a:spcPct val="100000"/>
              </a:lnSpc>
            </a:pPr>
            <a:r>
              <a:rPr lang="zh-CN" altLang="en-US" dirty="0" smtClean="0"/>
              <a:t>就会回到当前状态，即生成重复状态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最重要的</a:t>
            </a:r>
            <a:r>
              <a:rPr lang="zh-CN" altLang="en-US"/>
              <a:t>提示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我们将进行</a:t>
            </a:r>
            <a:r>
              <a:rPr lang="zh-CN" altLang="en-US">
                <a:solidFill>
                  <a:srgbClr val="FF0000"/>
                </a:solidFill>
              </a:rPr>
              <a:t>代码查重</a:t>
            </a:r>
            <a:r>
              <a:rPr lang="zh-CN" altLang="en-US"/>
              <a:t>（跨班级并且会对比往年代码）：</a:t>
            </a:r>
            <a:endParaRPr lang="zh-CN" altLang="en-US"/>
          </a:p>
          <a:p>
            <a:pPr lvl="1"/>
            <a:r>
              <a:rPr lang="zh-CN" altLang="en-US"/>
              <a:t>软件查重超过30%，将人工核查。软件查重超过50%，将直接判定为“过度引用”。</a:t>
            </a:r>
            <a:endParaRPr lang="zh-CN" altLang="en-US"/>
          </a:p>
          <a:p>
            <a:pPr lvl="1"/>
            <a:r>
              <a:rPr lang="zh-CN" altLang="en-US"/>
              <a:t>一旦被判定为“</a:t>
            </a:r>
            <a:r>
              <a:rPr lang="zh-CN" altLang="en-US">
                <a:solidFill>
                  <a:srgbClr val="FF0000"/>
                </a:solidFill>
              </a:rPr>
              <a:t>过度引用</a:t>
            </a:r>
            <a:r>
              <a:rPr lang="zh-CN" altLang="en-US"/>
              <a:t>”，不管引用方还是被引用方，本次作业均将计0分。严重的情况可能上报学院和学校教务。</a:t>
            </a:r>
            <a:endParaRPr lang="zh-CN" altLang="en-US"/>
          </a:p>
          <a:p>
            <a:pPr lvl="0"/>
            <a:r>
              <a:rPr lang="zh-CN" altLang="en-US"/>
              <a:t>谨慎使用</a:t>
            </a:r>
            <a:r>
              <a:rPr lang="en-US" altLang="zh-CN"/>
              <a:t>GPT</a:t>
            </a:r>
            <a:endParaRPr lang="en-US" altLang="zh-CN"/>
          </a:p>
          <a:p>
            <a:pPr lvl="1"/>
            <a:r>
              <a:rPr lang="zh-CN" altLang="en-US"/>
              <a:t>它的代码不一定靠谱（至少你要能够判断是否</a:t>
            </a:r>
            <a:r>
              <a:rPr lang="zh-CN" altLang="en-US"/>
              <a:t>靠谱）</a:t>
            </a:r>
            <a:endParaRPr lang="zh-CN" altLang="en-US"/>
          </a:p>
          <a:p>
            <a:pPr lvl="1"/>
            <a:r>
              <a:rPr lang="zh-CN" altLang="en-US"/>
              <a:t>我们不考虑是否</a:t>
            </a:r>
            <a:r>
              <a:rPr lang="en-US" altLang="zh-CN"/>
              <a:t>GPT</a:t>
            </a:r>
            <a:r>
              <a:rPr lang="zh-CN" altLang="en-US"/>
              <a:t>生成代码，一视同</a:t>
            </a:r>
            <a:r>
              <a:rPr lang="en-US" altLang="zh-CN"/>
              <a:t>“</a:t>
            </a:r>
            <a:r>
              <a:rPr lang="zh-CN" altLang="en-US"/>
              <a:t>查</a:t>
            </a:r>
            <a:r>
              <a:rPr lang="en-US" altLang="zh-CN"/>
              <a:t>”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6400" y="5244465"/>
            <a:ext cx="5902960" cy="13652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5807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看看一次</a:t>
            </a:r>
            <a:r>
              <a:rPr lang="en-US" altLang="zh-CN" dirty="0" smtClean="0"/>
              <a:t>3</a:t>
            </a:r>
            <a:r>
              <a:rPr lang="zh-CN" altLang="en-US" dirty="0" smtClean="0"/>
              <a:t>阶魔方的求解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00579"/>
            <a:ext cx="10515600" cy="4876384"/>
          </a:xfrm>
        </p:spPr>
        <p:txBody>
          <a:bodyPr/>
          <a:lstStyle/>
          <a:p>
            <a:r>
              <a:rPr lang="zh-CN" altLang="en-US" dirty="0" smtClean="0"/>
              <a:t>需要播放模式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9663" y="1790053"/>
            <a:ext cx="3981450" cy="4210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5807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问题求解提示</a:t>
            </a:r>
            <a:r>
              <a:rPr lang="en-US" altLang="zh-CN" dirty="0" smtClean="0"/>
              <a:t>1——3</a:t>
            </a:r>
            <a:r>
              <a:rPr lang="zh-CN" altLang="en-US" dirty="0" smtClean="0"/>
              <a:t>维到</a:t>
            </a:r>
            <a:r>
              <a:rPr lang="en-US" altLang="zh-CN" dirty="0" smtClean="0"/>
              <a:t>2</a:t>
            </a:r>
            <a:r>
              <a:rPr lang="zh-CN" altLang="en-US" dirty="0" smtClean="0"/>
              <a:t>维的转换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00579"/>
            <a:ext cx="10515600" cy="4876384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Status</a:t>
            </a:r>
            <a:r>
              <a:rPr lang="zh-CN" altLang="en-US" dirty="0" smtClean="0"/>
              <a:t>的建模提示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如图割</a:t>
            </a:r>
            <a:r>
              <a:rPr lang="en-US" altLang="zh-CN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3</a:t>
            </a:r>
            <a:r>
              <a:rPr lang="zh-CN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刀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/>
              <a:t>把每个面建立为一个二维数组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left, front, right, up, down, back</a:t>
            </a:r>
            <a:endParaRPr lang="en-US" altLang="zh-CN" dirty="0" smtClean="0"/>
          </a:p>
          <a:p>
            <a:pPr lvl="1"/>
            <a:r>
              <a:rPr lang="zh-CN" altLang="en-US" b="1" dirty="0" smtClean="0">
                <a:solidFill>
                  <a:srgbClr val="C00000"/>
                </a:solidFill>
              </a:rPr>
              <a:t>注意这些面是有粘连的关系，参见图上的椭圆圈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r>
              <a:rPr lang="zh-CN" altLang="en-US" dirty="0" smtClean="0"/>
              <a:t>数组的元素的取值，就是颜色</a:t>
            </a:r>
            <a:r>
              <a:rPr lang="en-US" altLang="zh-CN" dirty="0" smtClean="0"/>
              <a:t>(char</a:t>
            </a:r>
            <a:r>
              <a:rPr lang="zh-CN" altLang="en-US" dirty="0" smtClean="0"/>
              <a:t>型）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Yellow 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Red r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Green g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Brown b </a:t>
            </a:r>
            <a:r>
              <a:rPr lang="en-US" altLang="zh-CN" dirty="0" smtClean="0">
                <a:sym typeface="Wingdings" panose="05000000000000000000" pitchFamily="2" charset="2"/>
              </a:rPr>
              <a:t> Pink p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White w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Blue b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B</a:t>
            </a:r>
            <a:r>
              <a:rPr lang="zh-CN" altLang="en-US" dirty="0" smtClean="0"/>
              <a:t>重复了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可以把</a:t>
            </a:r>
            <a:r>
              <a:rPr lang="en-US" altLang="zh-CN" dirty="0" smtClean="0"/>
              <a:t>brown</a:t>
            </a:r>
            <a:r>
              <a:rPr lang="zh-CN" altLang="en-US" dirty="0" smtClean="0"/>
              <a:t>改为</a:t>
            </a:r>
            <a:r>
              <a:rPr lang="en-US" altLang="zh-CN" dirty="0" smtClean="0"/>
              <a:t>Pink p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06958" y="3176900"/>
            <a:ext cx="5302601" cy="3504177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521301" y="3937247"/>
            <a:ext cx="381740" cy="2796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9072979" y="4345620"/>
            <a:ext cx="381740" cy="2796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9468036" y="4806312"/>
            <a:ext cx="381740" cy="2796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9903041" y="4329127"/>
            <a:ext cx="381740" cy="2796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468036" y="5683298"/>
            <a:ext cx="381740" cy="2796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7525126" y="3659360"/>
            <a:ext cx="1467954" cy="1680696"/>
          </a:xfrm>
          <a:custGeom>
            <a:avLst/>
            <a:gdLst>
              <a:gd name="connsiteX0" fmla="*/ 1445759 w 1467954"/>
              <a:gd name="connsiteY0" fmla="*/ 166916 h 1680696"/>
              <a:gd name="connsiteX1" fmla="*/ 296101 w 1467954"/>
              <a:gd name="connsiteY1" fmla="*/ 122527 h 1680696"/>
              <a:gd name="connsiteX2" fmla="*/ 83037 w 1467954"/>
              <a:gd name="connsiteY2" fmla="*/ 1538516 h 1680696"/>
              <a:gd name="connsiteX3" fmla="*/ 1467954 w 1467954"/>
              <a:gd name="connsiteY3" fmla="*/ 1556271 h 1680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7954" h="1680696">
                <a:moveTo>
                  <a:pt x="1445759" y="166916"/>
                </a:moveTo>
                <a:cubicBezTo>
                  <a:pt x="984490" y="30421"/>
                  <a:pt x="523221" y="-106073"/>
                  <a:pt x="296101" y="122527"/>
                </a:cubicBezTo>
                <a:cubicBezTo>
                  <a:pt x="68981" y="351127"/>
                  <a:pt x="-112272" y="1299559"/>
                  <a:pt x="83037" y="1538516"/>
                </a:cubicBezTo>
                <a:cubicBezTo>
                  <a:pt x="278346" y="1777473"/>
                  <a:pt x="873150" y="1666872"/>
                  <a:pt x="1467954" y="1556271"/>
                </a:cubicBezTo>
              </a:path>
            </a:pathLst>
          </a:custGeom>
          <a:noFill/>
          <a:ln w="38100">
            <a:solidFill>
              <a:srgbClr val="00B0F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10391313" y="3555847"/>
            <a:ext cx="1138074" cy="1752177"/>
          </a:xfrm>
          <a:custGeom>
            <a:avLst/>
            <a:gdLst>
              <a:gd name="connsiteX0" fmla="*/ 17755 w 1138074"/>
              <a:gd name="connsiteY0" fmla="*/ 217163 h 1752177"/>
              <a:gd name="connsiteX1" fmla="*/ 949910 w 1138074"/>
              <a:gd name="connsiteY1" fmla="*/ 115070 h 1752177"/>
              <a:gd name="connsiteX2" fmla="*/ 1056442 w 1138074"/>
              <a:gd name="connsiteY2" fmla="*/ 1619835 h 1752177"/>
              <a:gd name="connsiteX3" fmla="*/ 0 w 1138074"/>
              <a:gd name="connsiteY3" fmla="*/ 1579885 h 1752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8074" h="1752177">
                <a:moveTo>
                  <a:pt x="17755" y="217163"/>
                </a:moveTo>
                <a:cubicBezTo>
                  <a:pt x="397275" y="49227"/>
                  <a:pt x="776796" y="-118709"/>
                  <a:pt x="949910" y="115070"/>
                </a:cubicBezTo>
                <a:cubicBezTo>
                  <a:pt x="1123024" y="348849"/>
                  <a:pt x="1214760" y="1375699"/>
                  <a:pt x="1056442" y="1619835"/>
                </a:cubicBezTo>
                <a:cubicBezTo>
                  <a:pt x="898124" y="1863971"/>
                  <a:pt x="449062" y="1721928"/>
                  <a:pt x="0" y="1579885"/>
                </a:cubicBezTo>
              </a:path>
            </a:pathLst>
          </a:custGeom>
          <a:noFill/>
          <a:ln w="38100">
            <a:solidFill>
              <a:srgbClr val="00B0F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792504" y="315020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割一刀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0570977" y="317316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割一刀</a:t>
            </a:r>
            <a:endParaRPr lang="zh-CN" altLang="en-US" dirty="0"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9175072" y="2863049"/>
            <a:ext cx="1003177" cy="26633"/>
          </a:xfrm>
          <a:prstGeom prst="straightConnector1">
            <a:avLst/>
          </a:prstGeom>
          <a:noFill/>
          <a:ln w="38100">
            <a:solidFill>
              <a:srgbClr val="00B0F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矩形 15"/>
          <p:cNvSpPr/>
          <p:nvPr/>
        </p:nvSpPr>
        <p:spPr>
          <a:xfrm>
            <a:off x="9263849" y="2278392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割一刀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5807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问题求解提示</a:t>
            </a:r>
            <a:r>
              <a:rPr lang="en-US" altLang="zh-CN" dirty="0" smtClean="0"/>
              <a:t>2——</a:t>
            </a:r>
            <a:r>
              <a:rPr lang="zh-CN" altLang="en-US" dirty="0"/>
              <a:t>可用</a:t>
            </a:r>
            <a:r>
              <a:rPr lang="zh-CN" altLang="en-US" dirty="0" smtClean="0"/>
              <a:t>的动作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00579"/>
            <a:ext cx="10515600" cy="4876384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沿着</a:t>
            </a:r>
            <a:r>
              <a:rPr lang="en-US" altLang="zh-CN" sz="2400" dirty="0" smtClean="0"/>
              <a:t>0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2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3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4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5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6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7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8</a:t>
            </a:r>
            <a:r>
              <a:rPr lang="zh-CN" altLang="en-US" sz="2400" dirty="0" smtClean="0"/>
              <a:t>等面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顺时针转</a:t>
            </a:r>
            <a:r>
              <a:rPr lang="en-US" altLang="zh-CN" sz="2000" dirty="0" smtClean="0"/>
              <a:t>90</a:t>
            </a:r>
            <a:r>
              <a:rPr lang="zh-CN" altLang="en-US" sz="2000" dirty="0" smtClean="0"/>
              <a:t>度（</a:t>
            </a:r>
            <a:r>
              <a:rPr lang="en-US" altLang="zh-CN" sz="2000" dirty="0" smtClean="0"/>
              <a:t>+</a:t>
            </a:r>
            <a:r>
              <a:rPr lang="zh-CN" altLang="en-US" sz="2000" dirty="0" smtClean="0"/>
              <a:t>）、逆时针转</a:t>
            </a:r>
            <a:r>
              <a:rPr lang="en-US" altLang="zh-CN" sz="2000" dirty="0" smtClean="0"/>
              <a:t>90</a:t>
            </a:r>
            <a:r>
              <a:rPr lang="zh-CN" altLang="en-US" sz="2000" dirty="0" smtClean="0"/>
              <a:t>度（</a:t>
            </a:r>
            <a:r>
              <a:rPr lang="en-US" altLang="zh-CN" sz="2000" dirty="0" smtClean="0"/>
              <a:t>-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  <a:p>
            <a:r>
              <a:rPr lang="zh-CN" altLang="en-US" sz="2400" dirty="0"/>
              <a:t>可以</a:t>
            </a:r>
            <a:r>
              <a:rPr lang="zh-CN" altLang="en-US" sz="2400" dirty="0" smtClean="0"/>
              <a:t>把动作命名为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“</a:t>
            </a:r>
            <a:r>
              <a:rPr lang="en-US" altLang="zh-CN" sz="2000" dirty="0" smtClean="0"/>
              <a:t>0</a:t>
            </a:r>
            <a:r>
              <a:rPr lang="zh-CN" altLang="en-US" sz="2000" dirty="0" smtClean="0"/>
              <a:t>顺时针”、“</a:t>
            </a:r>
            <a:r>
              <a:rPr lang="en-US" altLang="zh-CN" sz="2000" dirty="0" smtClean="0"/>
              <a:t>0</a:t>
            </a:r>
            <a:r>
              <a:rPr lang="zh-CN" altLang="en-US" sz="2000" dirty="0" smtClean="0"/>
              <a:t>逆时针”、 “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顺时针”、“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逆时针” 、 “</a:t>
            </a:r>
            <a:r>
              <a:rPr lang="en-US" altLang="zh-CN" sz="2000" dirty="0" smtClean="0"/>
              <a:t>2</a:t>
            </a:r>
            <a:r>
              <a:rPr lang="zh-CN" altLang="en-US" sz="2000" dirty="0" smtClean="0"/>
              <a:t>顺时针”、“</a:t>
            </a:r>
            <a:r>
              <a:rPr lang="en-US" altLang="zh-CN" sz="2000" dirty="0" smtClean="0"/>
              <a:t>2</a:t>
            </a:r>
            <a:r>
              <a:rPr lang="zh-CN" altLang="en-US" sz="2000" dirty="0" smtClean="0"/>
              <a:t>逆时针” 、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“</a:t>
            </a:r>
            <a:r>
              <a:rPr lang="en-US" altLang="zh-CN" sz="2000" dirty="0" smtClean="0"/>
              <a:t>3</a:t>
            </a:r>
            <a:r>
              <a:rPr lang="zh-CN" altLang="en-US" sz="2000" dirty="0" smtClean="0"/>
              <a:t>顺时针”、“</a:t>
            </a:r>
            <a:r>
              <a:rPr lang="en-US" altLang="zh-CN" sz="2000" dirty="0" smtClean="0"/>
              <a:t>3</a:t>
            </a:r>
            <a:r>
              <a:rPr lang="zh-CN" altLang="en-US" sz="2000" dirty="0" smtClean="0"/>
              <a:t>逆时针”、 “</a:t>
            </a:r>
            <a:r>
              <a:rPr lang="en-US" altLang="zh-CN" sz="2000" dirty="0" smtClean="0"/>
              <a:t>4</a:t>
            </a:r>
            <a:r>
              <a:rPr lang="zh-CN" altLang="en-US" sz="2000" dirty="0" smtClean="0"/>
              <a:t>顺时针”、“</a:t>
            </a:r>
            <a:r>
              <a:rPr lang="en-US" altLang="zh-CN" sz="2000" dirty="0" smtClean="0"/>
              <a:t>4</a:t>
            </a:r>
            <a:r>
              <a:rPr lang="zh-CN" altLang="en-US" sz="2000" dirty="0" smtClean="0"/>
              <a:t>逆时针” 、 “</a:t>
            </a:r>
            <a:r>
              <a:rPr lang="en-US" altLang="zh-CN" sz="2000" dirty="0" smtClean="0"/>
              <a:t>5</a:t>
            </a:r>
            <a:r>
              <a:rPr lang="zh-CN" altLang="en-US" sz="2000" dirty="0" smtClean="0"/>
              <a:t>顺时针”、“</a:t>
            </a:r>
            <a:r>
              <a:rPr lang="en-US" altLang="zh-CN" sz="2000" dirty="0" smtClean="0"/>
              <a:t>5</a:t>
            </a:r>
            <a:r>
              <a:rPr lang="zh-CN" altLang="en-US" sz="2000" dirty="0" smtClean="0"/>
              <a:t>逆时针” 、</a:t>
            </a:r>
            <a:endParaRPr lang="en-US" altLang="zh-CN" sz="2000" dirty="0"/>
          </a:p>
          <a:p>
            <a:pPr lvl="1"/>
            <a:r>
              <a:rPr lang="zh-CN" altLang="en-US" sz="2000" dirty="0" smtClean="0"/>
              <a:t>“</a:t>
            </a:r>
            <a:r>
              <a:rPr lang="en-US" altLang="zh-CN" sz="2000" dirty="0" smtClean="0"/>
              <a:t>6</a:t>
            </a:r>
            <a:r>
              <a:rPr lang="zh-CN" altLang="en-US" sz="2000" dirty="0" smtClean="0"/>
              <a:t>顺时针”、“</a:t>
            </a:r>
            <a:r>
              <a:rPr lang="en-US" altLang="zh-CN" sz="2000" dirty="0" smtClean="0"/>
              <a:t>6</a:t>
            </a:r>
            <a:r>
              <a:rPr lang="zh-CN" altLang="en-US" sz="2000" dirty="0" smtClean="0"/>
              <a:t>逆时针”、 “</a:t>
            </a:r>
            <a:r>
              <a:rPr lang="en-US" altLang="zh-CN" sz="2000" dirty="0" smtClean="0"/>
              <a:t>7</a:t>
            </a:r>
            <a:r>
              <a:rPr lang="zh-CN" altLang="en-US" sz="2000" dirty="0" smtClean="0"/>
              <a:t>顺时针”、“</a:t>
            </a:r>
            <a:r>
              <a:rPr lang="en-US" altLang="zh-CN" sz="2000" dirty="0" smtClean="0"/>
              <a:t>7</a:t>
            </a:r>
            <a:r>
              <a:rPr lang="zh-CN" altLang="en-US" sz="2000" dirty="0" smtClean="0"/>
              <a:t>逆时针” 、 “</a:t>
            </a:r>
            <a:r>
              <a:rPr lang="en-US" altLang="zh-CN" sz="2000" dirty="0" smtClean="0"/>
              <a:t>8</a:t>
            </a:r>
            <a:r>
              <a:rPr lang="zh-CN" altLang="en-US" sz="2000" dirty="0" smtClean="0"/>
              <a:t>顺时针”、“</a:t>
            </a:r>
            <a:r>
              <a:rPr lang="en-US" altLang="zh-CN" sz="2000" dirty="0" smtClean="0"/>
              <a:t>8</a:t>
            </a:r>
            <a:r>
              <a:rPr lang="zh-CN" altLang="en-US" sz="2000" dirty="0" smtClean="0"/>
              <a:t>逆时针</a:t>
            </a:r>
            <a:r>
              <a:rPr lang="zh-CN" altLang="en-US" sz="2000" smtClean="0"/>
              <a:t>” ，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总共有</a:t>
            </a:r>
            <a:r>
              <a:rPr lang="en-US" altLang="zh-CN" sz="2000" dirty="0" smtClean="0"/>
              <a:t>18</a:t>
            </a:r>
            <a:r>
              <a:rPr lang="zh-CN" altLang="en-US" sz="2000" dirty="0" smtClean="0"/>
              <a:t>个动作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9670" y="4716322"/>
            <a:ext cx="7900386" cy="21550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844" y="3747488"/>
            <a:ext cx="855955" cy="10699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89" y="4282460"/>
            <a:ext cx="1229587" cy="92535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311787" y="3858461"/>
            <a:ext cx="1308578" cy="1902912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8220722" y="874450"/>
            <a:ext cx="2370338" cy="12473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分别以三个可见的面的法向量，作为转轴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5807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右手规则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旋转方向的正向、反向定义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00579"/>
            <a:ext cx="10515600" cy="4876384"/>
          </a:xfrm>
        </p:spPr>
        <p:txBody>
          <a:bodyPr/>
          <a:lstStyle/>
          <a:p>
            <a:r>
              <a:rPr lang="zh-CN" altLang="en-US" dirty="0" smtClean="0"/>
              <a:t>按照右手规则</a:t>
            </a:r>
            <a:endParaRPr lang="en-US" altLang="zh-CN" dirty="0" smtClean="0"/>
          </a:p>
          <a:p>
            <a:r>
              <a:rPr lang="zh-CN" altLang="en-US" dirty="0" smtClean="0"/>
              <a:t>右手抓住转轴</a:t>
            </a:r>
            <a:endParaRPr lang="en-US" altLang="zh-CN" dirty="0" smtClean="0"/>
          </a:p>
          <a:p>
            <a:r>
              <a:rPr lang="zh-CN" altLang="en-US" dirty="0"/>
              <a:t>四</a:t>
            </a:r>
            <a:r>
              <a:rPr lang="zh-CN" altLang="en-US" dirty="0" smtClean="0"/>
              <a:t>个手指头所指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为逆时针</a:t>
            </a:r>
            <a:r>
              <a:rPr lang="en-US" altLang="zh-CN" dirty="0" smtClean="0"/>
              <a:t>-</a:t>
            </a:r>
            <a:endParaRPr lang="en-US" altLang="zh-CN" dirty="0" smtClean="0"/>
          </a:p>
          <a:p>
            <a:r>
              <a:rPr lang="zh-CN" altLang="en-US" dirty="0" smtClean="0"/>
              <a:t>相反的方向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就是顺时针</a:t>
            </a:r>
            <a:r>
              <a:rPr lang="en-US" altLang="zh-CN" dirty="0" smtClean="0"/>
              <a:t>+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6843" y="2102804"/>
            <a:ext cx="6170952" cy="36911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5807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问题求解提示</a:t>
            </a:r>
            <a:r>
              <a:rPr lang="en-US" altLang="zh-CN" dirty="0" smtClean="0"/>
              <a:t>3——</a:t>
            </a:r>
            <a:r>
              <a:rPr lang="zh-CN" altLang="en-US" dirty="0" smtClean="0"/>
              <a:t>各个动作的仔细分析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00579"/>
            <a:ext cx="10515600" cy="4876384"/>
          </a:xfrm>
        </p:spPr>
        <p:txBody>
          <a:bodyPr/>
          <a:lstStyle/>
          <a:p>
            <a:r>
              <a:rPr lang="en-US" altLang="zh-CN" b="1" dirty="0" smtClean="0"/>
              <a:t>0</a:t>
            </a:r>
            <a:r>
              <a:rPr lang="zh-CN" altLang="en-US" b="1" dirty="0" smtClean="0"/>
              <a:t>正向</a:t>
            </a:r>
            <a:endParaRPr lang="en-US" altLang="zh-CN" b="1" dirty="0" smtClean="0"/>
          </a:p>
          <a:p>
            <a:r>
              <a:rPr lang="en-US" altLang="zh-CN" dirty="0" smtClean="0"/>
              <a:t>0</a:t>
            </a:r>
            <a:r>
              <a:rPr lang="zh-CN" altLang="en-US" dirty="0" smtClean="0"/>
              <a:t>反向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63074" y="1738717"/>
            <a:ext cx="6631603" cy="438243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901" y="2584489"/>
            <a:ext cx="2466685" cy="2308564"/>
          </a:xfrm>
          <a:prstGeom prst="rect">
            <a:avLst/>
          </a:prstGeom>
        </p:spPr>
      </p:pic>
      <p:sp>
        <p:nvSpPr>
          <p:cNvPr id="11" name="左箭头 10"/>
          <p:cNvSpPr/>
          <p:nvPr/>
        </p:nvSpPr>
        <p:spPr>
          <a:xfrm rot="20466823">
            <a:off x="377302" y="3657033"/>
            <a:ext cx="1615736" cy="4971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上箭头 11"/>
          <p:cNvSpPr/>
          <p:nvPr/>
        </p:nvSpPr>
        <p:spPr>
          <a:xfrm rot="9747605">
            <a:off x="932156" y="4389245"/>
            <a:ext cx="927716" cy="100761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-</a:t>
            </a:r>
            <a:endParaRPr lang="zh-CN" altLang="en-US" dirty="0"/>
          </a:p>
        </p:txBody>
      </p:sp>
      <p:sp>
        <p:nvSpPr>
          <p:cNvPr id="13" name="上箭头 12"/>
          <p:cNvSpPr/>
          <p:nvPr/>
        </p:nvSpPr>
        <p:spPr>
          <a:xfrm rot="20431511">
            <a:off x="284086" y="2605333"/>
            <a:ext cx="927716" cy="100761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+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340333" y="5595718"/>
            <a:ext cx="387798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 smtClean="0"/>
              <a:t>右手握住转轴，四个手指指向为负向</a:t>
            </a:r>
            <a:endParaRPr lang="zh-CN" altLang="en-US" dirty="0"/>
          </a:p>
        </p:txBody>
      </p:sp>
      <p:sp>
        <p:nvSpPr>
          <p:cNvPr id="15" name="圆角矩形 14"/>
          <p:cNvSpPr/>
          <p:nvPr/>
        </p:nvSpPr>
        <p:spPr>
          <a:xfrm>
            <a:off x="9561250" y="1917577"/>
            <a:ext cx="590366" cy="83006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9561250" y="2993885"/>
            <a:ext cx="590366" cy="83006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9567169" y="4070193"/>
            <a:ext cx="590366" cy="83006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9561250" y="5146501"/>
            <a:ext cx="590366" cy="83006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/>
          <p:cNvCxnSpPr/>
          <p:nvPr/>
        </p:nvCxnSpPr>
        <p:spPr>
          <a:xfrm>
            <a:off x="2026450" y="1575786"/>
            <a:ext cx="5168144" cy="512686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endCxn id="47" idx="0"/>
          </p:cNvCxnSpPr>
          <p:nvPr/>
        </p:nvCxnSpPr>
        <p:spPr>
          <a:xfrm>
            <a:off x="1683756" y="2088472"/>
            <a:ext cx="4064376" cy="3288163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任意多边形 44"/>
          <p:cNvSpPr/>
          <p:nvPr/>
        </p:nvSpPr>
        <p:spPr>
          <a:xfrm>
            <a:off x="9812508" y="769442"/>
            <a:ext cx="862641" cy="5938657"/>
          </a:xfrm>
          <a:custGeom>
            <a:avLst/>
            <a:gdLst>
              <a:gd name="connsiteX0" fmla="*/ 53375 w 862641"/>
              <a:gd name="connsiteY0" fmla="*/ 788560 h 5938657"/>
              <a:gd name="connsiteX1" fmla="*/ 17864 w 862641"/>
              <a:gd name="connsiteY1" fmla="*/ 1236882 h 5938657"/>
              <a:gd name="connsiteX2" fmla="*/ 57814 w 862641"/>
              <a:gd name="connsiteY2" fmla="*/ 1596428 h 5938657"/>
              <a:gd name="connsiteX3" fmla="*/ 109 w 862641"/>
              <a:gd name="connsiteY3" fmla="*/ 1831686 h 5938657"/>
              <a:gd name="connsiteX4" fmla="*/ 75569 w 862641"/>
              <a:gd name="connsiteY4" fmla="*/ 2346591 h 5938657"/>
              <a:gd name="connsiteX5" fmla="*/ 22303 w 862641"/>
              <a:gd name="connsiteY5" fmla="*/ 2661748 h 5938657"/>
              <a:gd name="connsiteX6" fmla="*/ 40059 w 862641"/>
              <a:gd name="connsiteY6" fmla="*/ 2976905 h 5938657"/>
              <a:gd name="connsiteX7" fmla="*/ 80008 w 862641"/>
              <a:gd name="connsiteY7" fmla="*/ 3380839 h 5938657"/>
              <a:gd name="connsiteX8" fmla="*/ 17864 w 862641"/>
              <a:gd name="connsiteY8" fmla="*/ 3589464 h 5938657"/>
              <a:gd name="connsiteX9" fmla="*/ 17864 w 862641"/>
              <a:gd name="connsiteY9" fmla="*/ 3949010 h 5938657"/>
              <a:gd name="connsiteX10" fmla="*/ 62253 w 862641"/>
              <a:gd name="connsiteY10" fmla="*/ 4472793 h 5938657"/>
              <a:gd name="connsiteX11" fmla="*/ 66692 w 862641"/>
              <a:gd name="connsiteY11" fmla="*/ 4703612 h 5938657"/>
              <a:gd name="connsiteX12" fmla="*/ 57814 w 862641"/>
              <a:gd name="connsiteY12" fmla="*/ 5111985 h 5938657"/>
              <a:gd name="connsiteX13" fmla="*/ 71130 w 862641"/>
              <a:gd name="connsiteY13" fmla="*/ 5546991 h 5938657"/>
              <a:gd name="connsiteX14" fmla="*/ 776905 w 862641"/>
              <a:gd name="connsiteY14" fmla="*/ 5555868 h 5938657"/>
              <a:gd name="connsiteX15" fmla="*/ 781344 w 862641"/>
              <a:gd name="connsiteY15" fmla="*/ 575495 h 5938657"/>
              <a:gd name="connsiteX16" fmla="*/ 151029 w 862641"/>
              <a:gd name="connsiteY16" fmla="*/ 100540 h 5938657"/>
              <a:gd name="connsiteX17" fmla="*/ 71130 w 862641"/>
              <a:gd name="connsiteY17" fmla="*/ 526668 h 5938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62641" h="5938657">
                <a:moveTo>
                  <a:pt x="53375" y="788560"/>
                </a:moveTo>
                <a:cubicBezTo>
                  <a:pt x="35249" y="945398"/>
                  <a:pt x="17124" y="1102237"/>
                  <a:pt x="17864" y="1236882"/>
                </a:cubicBezTo>
                <a:cubicBezTo>
                  <a:pt x="18604" y="1371527"/>
                  <a:pt x="60773" y="1497294"/>
                  <a:pt x="57814" y="1596428"/>
                </a:cubicBezTo>
                <a:cubicBezTo>
                  <a:pt x="54855" y="1695562"/>
                  <a:pt x="-2850" y="1706659"/>
                  <a:pt x="109" y="1831686"/>
                </a:cubicBezTo>
                <a:cubicBezTo>
                  <a:pt x="3068" y="1956713"/>
                  <a:pt x="71870" y="2208247"/>
                  <a:pt x="75569" y="2346591"/>
                </a:cubicBezTo>
                <a:cubicBezTo>
                  <a:pt x="79268" y="2484935"/>
                  <a:pt x="28221" y="2556696"/>
                  <a:pt x="22303" y="2661748"/>
                </a:cubicBezTo>
                <a:cubicBezTo>
                  <a:pt x="16385" y="2766800"/>
                  <a:pt x="30442" y="2857057"/>
                  <a:pt x="40059" y="2976905"/>
                </a:cubicBezTo>
                <a:cubicBezTo>
                  <a:pt x="49676" y="3096753"/>
                  <a:pt x="83707" y="3278746"/>
                  <a:pt x="80008" y="3380839"/>
                </a:cubicBezTo>
                <a:cubicBezTo>
                  <a:pt x="76309" y="3482932"/>
                  <a:pt x="28221" y="3494769"/>
                  <a:pt x="17864" y="3589464"/>
                </a:cubicBezTo>
                <a:cubicBezTo>
                  <a:pt x="7507" y="3684159"/>
                  <a:pt x="10466" y="3801789"/>
                  <a:pt x="17864" y="3949010"/>
                </a:cubicBezTo>
                <a:cubicBezTo>
                  <a:pt x="25262" y="4096231"/>
                  <a:pt x="54115" y="4347026"/>
                  <a:pt x="62253" y="4472793"/>
                </a:cubicBezTo>
                <a:cubicBezTo>
                  <a:pt x="70391" y="4598560"/>
                  <a:pt x="67432" y="4597080"/>
                  <a:pt x="66692" y="4703612"/>
                </a:cubicBezTo>
                <a:cubicBezTo>
                  <a:pt x="65952" y="4810144"/>
                  <a:pt x="57074" y="4971422"/>
                  <a:pt x="57814" y="5111985"/>
                </a:cubicBezTo>
                <a:cubicBezTo>
                  <a:pt x="58554" y="5252548"/>
                  <a:pt x="-48718" y="5473011"/>
                  <a:pt x="71130" y="5546991"/>
                </a:cubicBezTo>
                <a:cubicBezTo>
                  <a:pt x="190978" y="5620971"/>
                  <a:pt x="658536" y="6384451"/>
                  <a:pt x="776905" y="5555868"/>
                </a:cubicBezTo>
                <a:cubicBezTo>
                  <a:pt x="895274" y="4727285"/>
                  <a:pt x="885657" y="1484716"/>
                  <a:pt x="781344" y="575495"/>
                </a:cubicBezTo>
                <a:cubicBezTo>
                  <a:pt x="677031" y="-333726"/>
                  <a:pt x="269398" y="108678"/>
                  <a:pt x="151029" y="100540"/>
                </a:cubicBezTo>
                <a:cubicBezTo>
                  <a:pt x="32660" y="92402"/>
                  <a:pt x="51895" y="309535"/>
                  <a:pt x="71130" y="526668"/>
                </a:cubicBezTo>
              </a:path>
            </a:pathLst>
          </a:custGeom>
          <a:noFill/>
          <a:ln w="38100">
            <a:solidFill>
              <a:srgbClr val="00B0F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圆角矩形 45"/>
          <p:cNvSpPr/>
          <p:nvPr/>
        </p:nvSpPr>
        <p:spPr>
          <a:xfrm>
            <a:off x="7629548" y="1300578"/>
            <a:ext cx="1536646" cy="13405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单元格交换方向见图示（递补步进</a:t>
            </a:r>
            <a:r>
              <a:rPr lang="en-US" altLang="zh-CN" dirty="0" smtClean="0"/>
              <a:t>3</a:t>
            </a:r>
            <a:r>
              <a:rPr lang="zh-CN" altLang="en-US" dirty="0" smtClean="0"/>
              <a:t>格）</a:t>
            </a:r>
            <a:endParaRPr lang="zh-CN" altLang="en-US" dirty="0"/>
          </a:p>
        </p:txBody>
      </p:sp>
      <p:sp>
        <p:nvSpPr>
          <p:cNvPr id="47" name="圆角矩形 46"/>
          <p:cNvSpPr/>
          <p:nvPr/>
        </p:nvSpPr>
        <p:spPr>
          <a:xfrm>
            <a:off x="4956691" y="5376635"/>
            <a:ext cx="1582882" cy="1247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单元格交换方向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与图示相反</a:t>
            </a:r>
            <a:endParaRPr lang="zh-CN" altLang="en-US" dirty="0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3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3666" y="3410121"/>
            <a:ext cx="1229587" cy="925359"/>
          </a:xfrm>
          <a:prstGeom prst="rect">
            <a:avLst/>
          </a:prstGeom>
        </p:spPr>
      </p:pic>
      <p:sp>
        <p:nvSpPr>
          <p:cNvPr id="4" name="爆炸形 1 3"/>
          <p:cNvSpPr/>
          <p:nvPr/>
        </p:nvSpPr>
        <p:spPr>
          <a:xfrm>
            <a:off x="7033216" y="3998646"/>
            <a:ext cx="2229142" cy="195054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注意左面，发生相应的转动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575884" y="5930141"/>
            <a:ext cx="34339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/>
              <a:t>0正向</a:t>
            </a:r>
            <a:r>
              <a:rPr lang="zh-CN" altLang="en-US" sz="2000" b="1" dirty="0"/>
              <a:t>，左面顺时针旋转90</a:t>
            </a:r>
            <a:r>
              <a:rPr lang="zh-CN" altLang="en-US" sz="2000" b="1" dirty="0" smtClean="0"/>
              <a:t>。</a:t>
            </a:r>
            <a:endParaRPr lang="en-US" altLang="zh-CN" sz="2000" b="1" dirty="0" smtClean="0"/>
          </a:p>
          <a:p>
            <a:r>
              <a:rPr lang="zh-CN" altLang="en-US" sz="2000" b="1" dirty="0" smtClean="0"/>
              <a:t>0</a:t>
            </a:r>
            <a:r>
              <a:rPr lang="zh-CN" altLang="en-US" sz="2000" b="1" dirty="0"/>
              <a:t>反向，左面逆时针旋转90。</a:t>
            </a:r>
            <a:endParaRPr lang="zh-CN" altLang="en-US" sz="2000" b="1" dirty="0"/>
          </a:p>
        </p:txBody>
      </p:sp>
      <p:sp>
        <p:nvSpPr>
          <p:cNvPr id="7" name="上弧形箭头 6"/>
          <p:cNvSpPr/>
          <p:nvPr/>
        </p:nvSpPr>
        <p:spPr>
          <a:xfrm>
            <a:off x="8637145" y="2920754"/>
            <a:ext cx="900288" cy="44832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5807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问题求解提示</a:t>
            </a:r>
            <a:r>
              <a:rPr lang="en-US" altLang="zh-CN" dirty="0" smtClean="0"/>
              <a:t>3——</a:t>
            </a:r>
            <a:r>
              <a:rPr lang="zh-CN" altLang="en-US" dirty="0" smtClean="0"/>
              <a:t>各个动作的仔细分析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00579"/>
            <a:ext cx="10515600" cy="4876384"/>
          </a:xfrm>
        </p:spPr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正向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反向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9757" y="1729839"/>
            <a:ext cx="6631603" cy="438243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901" y="2584489"/>
            <a:ext cx="2466685" cy="2308564"/>
          </a:xfrm>
          <a:prstGeom prst="rect">
            <a:avLst/>
          </a:prstGeom>
        </p:spPr>
      </p:pic>
      <p:sp>
        <p:nvSpPr>
          <p:cNvPr id="10" name="左箭头 9"/>
          <p:cNvSpPr/>
          <p:nvPr/>
        </p:nvSpPr>
        <p:spPr>
          <a:xfrm rot="20466823">
            <a:off x="377302" y="3657033"/>
            <a:ext cx="1615736" cy="4971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上箭头 10"/>
          <p:cNvSpPr/>
          <p:nvPr/>
        </p:nvSpPr>
        <p:spPr>
          <a:xfrm rot="9747605">
            <a:off x="932156" y="4389245"/>
            <a:ext cx="927716" cy="100761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-</a:t>
            </a:r>
            <a:endParaRPr lang="zh-CN" altLang="en-US" dirty="0"/>
          </a:p>
        </p:txBody>
      </p:sp>
      <p:sp>
        <p:nvSpPr>
          <p:cNvPr id="12" name="上箭头 11"/>
          <p:cNvSpPr/>
          <p:nvPr/>
        </p:nvSpPr>
        <p:spPr>
          <a:xfrm rot="20431511">
            <a:off x="284086" y="2605333"/>
            <a:ext cx="927716" cy="100761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+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340333" y="5595718"/>
            <a:ext cx="387798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 smtClean="0"/>
              <a:t>右手握住转轴，四个手指指向为负向</a:t>
            </a:r>
            <a:endParaRPr lang="zh-CN" altLang="en-US" dirty="0"/>
          </a:p>
        </p:txBody>
      </p:sp>
      <p:sp>
        <p:nvSpPr>
          <p:cNvPr id="14" name="圆角矩形 13"/>
          <p:cNvSpPr/>
          <p:nvPr/>
        </p:nvSpPr>
        <p:spPr>
          <a:xfrm>
            <a:off x="9961609" y="1918033"/>
            <a:ext cx="590366" cy="83006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9919238" y="2993885"/>
            <a:ext cx="590366" cy="83006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9906931" y="4090711"/>
            <a:ext cx="590366" cy="83006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9919238" y="5165365"/>
            <a:ext cx="590366" cy="83006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/>
          <p:nvPr/>
        </p:nvCxnSpPr>
        <p:spPr>
          <a:xfrm>
            <a:off x="2026450" y="1575786"/>
            <a:ext cx="5168144" cy="512686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endCxn id="42" idx="0"/>
          </p:cNvCxnSpPr>
          <p:nvPr/>
        </p:nvCxnSpPr>
        <p:spPr>
          <a:xfrm>
            <a:off x="2129901" y="2081312"/>
            <a:ext cx="4405447" cy="3194151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任意多边形 38"/>
          <p:cNvSpPr/>
          <p:nvPr/>
        </p:nvSpPr>
        <p:spPr>
          <a:xfrm>
            <a:off x="10144830" y="709058"/>
            <a:ext cx="862641" cy="5938657"/>
          </a:xfrm>
          <a:custGeom>
            <a:avLst/>
            <a:gdLst>
              <a:gd name="connsiteX0" fmla="*/ 53375 w 862641"/>
              <a:gd name="connsiteY0" fmla="*/ 788560 h 5938657"/>
              <a:gd name="connsiteX1" fmla="*/ 17864 w 862641"/>
              <a:gd name="connsiteY1" fmla="*/ 1236882 h 5938657"/>
              <a:gd name="connsiteX2" fmla="*/ 57814 w 862641"/>
              <a:gd name="connsiteY2" fmla="*/ 1596428 h 5938657"/>
              <a:gd name="connsiteX3" fmla="*/ 109 w 862641"/>
              <a:gd name="connsiteY3" fmla="*/ 1831686 h 5938657"/>
              <a:gd name="connsiteX4" fmla="*/ 75569 w 862641"/>
              <a:gd name="connsiteY4" fmla="*/ 2346591 h 5938657"/>
              <a:gd name="connsiteX5" fmla="*/ 22303 w 862641"/>
              <a:gd name="connsiteY5" fmla="*/ 2661748 h 5938657"/>
              <a:gd name="connsiteX6" fmla="*/ 40059 w 862641"/>
              <a:gd name="connsiteY6" fmla="*/ 2976905 h 5938657"/>
              <a:gd name="connsiteX7" fmla="*/ 80008 w 862641"/>
              <a:gd name="connsiteY7" fmla="*/ 3380839 h 5938657"/>
              <a:gd name="connsiteX8" fmla="*/ 17864 w 862641"/>
              <a:gd name="connsiteY8" fmla="*/ 3589464 h 5938657"/>
              <a:gd name="connsiteX9" fmla="*/ 17864 w 862641"/>
              <a:gd name="connsiteY9" fmla="*/ 3949010 h 5938657"/>
              <a:gd name="connsiteX10" fmla="*/ 62253 w 862641"/>
              <a:gd name="connsiteY10" fmla="*/ 4472793 h 5938657"/>
              <a:gd name="connsiteX11" fmla="*/ 66692 w 862641"/>
              <a:gd name="connsiteY11" fmla="*/ 4703612 h 5938657"/>
              <a:gd name="connsiteX12" fmla="*/ 57814 w 862641"/>
              <a:gd name="connsiteY12" fmla="*/ 5111985 h 5938657"/>
              <a:gd name="connsiteX13" fmla="*/ 71130 w 862641"/>
              <a:gd name="connsiteY13" fmla="*/ 5546991 h 5938657"/>
              <a:gd name="connsiteX14" fmla="*/ 776905 w 862641"/>
              <a:gd name="connsiteY14" fmla="*/ 5555868 h 5938657"/>
              <a:gd name="connsiteX15" fmla="*/ 781344 w 862641"/>
              <a:gd name="connsiteY15" fmla="*/ 575495 h 5938657"/>
              <a:gd name="connsiteX16" fmla="*/ 151029 w 862641"/>
              <a:gd name="connsiteY16" fmla="*/ 100540 h 5938657"/>
              <a:gd name="connsiteX17" fmla="*/ 71130 w 862641"/>
              <a:gd name="connsiteY17" fmla="*/ 526668 h 5938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62641" h="5938657">
                <a:moveTo>
                  <a:pt x="53375" y="788560"/>
                </a:moveTo>
                <a:cubicBezTo>
                  <a:pt x="35249" y="945398"/>
                  <a:pt x="17124" y="1102237"/>
                  <a:pt x="17864" y="1236882"/>
                </a:cubicBezTo>
                <a:cubicBezTo>
                  <a:pt x="18604" y="1371527"/>
                  <a:pt x="60773" y="1497294"/>
                  <a:pt x="57814" y="1596428"/>
                </a:cubicBezTo>
                <a:cubicBezTo>
                  <a:pt x="54855" y="1695562"/>
                  <a:pt x="-2850" y="1706659"/>
                  <a:pt x="109" y="1831686"/>
                </a:cubicBezTo>
                <a:cubicBezTo>
                  <a:pt x="3068" y="1956713"/>
                  <a:pt x="71870" y="2208247"/>
                  <a:pt x="75569" y="2346591"/>
                </a:cubicBezTo>
                <a:cubicBezTo>
                  <a:pt x="79268" y="2484935"/>
                  <a:pt x="28221" y="2556696"/>
                  <a:pt x="22303" y="2661748"/>
                </a:cubicBezTo>
                <a:cubicBezTo>
                  <a:pt x="16385" y="2766800"/>
                  <a:pt x="30442" y="2857057"/>
                  <a:pt x="40059" y="2976905"/>
                </a:cubicBezTo>
                <a:cubicBezTo>
                  <a:pt x="49676" y="3096753"/>
                  <a:pt x="83707" y="3278746"/>
                  <a:pt x="80008" y="3380839"/>
                </a:cubicBezTo>
                <a:cubicBezTo>
                  <a:pt x="76309" y="3482932"/>
                  <a:pt x="28221" y="3494769"/>
                  <a:pt x="17864" y="3589464"/>
                </a:cubicBezTo>
                <a:cubicBezTo>
                  <a:pt x="7507" y="3684159"/>
                  <a:pt x="10466" y="3801789"/>
                  <a:pt x="17864" y="3949010"/>
                </a:cubicBezTo>
                <a:cubicBezTo>
                  <a:pt x="25262" y="4096231"/>
                  <a:pt x="54115" y="4347026"/>
                  <a:pt x="62253" y="4472793"/>
                </a:cubicBezTo>
                <a:cubicBezTo>
                  <a:pt x="70391" y="4598560"/>
                  <a:pt x="67432" y="4597080"/>
                  <a:pt x="66692" y="4703612"/>
                </a:cubicBezTo>
                <a:cubicBezTo>
                  <a:pt x="65952" y="4810144"/>
                  <a:pt x="57074" y="4971422"/>
                  <a:pt x="57814" y="5111985"/>
                </a:cubicBezTo>
                <a:cubicBezTo>
                  <a:pt x="58554" y="5252548"/>
                  <a:pt x="-48718" y="5473011"/>
                  <a:pt x="71130" y="5546991"/>
                </a:cubicBezTo>
                <a:cubicBezTo>
                  <a:pt x="190978" y="5620971"/>
                  <a:pt x="658536" y="6384451"/>
                  <a:pt x="776905" y="5555868"/>
                </a:cubicBezTo>
                <a:cubicBezTo>
                  <a:pt x="895274" y="4727285"/>
                  <a:pt x="885657" y="1484716"/>
                  <a:pt x="781344" y="575495"/>
                </a:cubicBezTo>
                <a:cubicBezTo>
                  <a:pt x="677031" y="-333726"/>
                  <a:pt x="269398" y="108678"/>
                  <a:pt x="151029" y="100540"/>
                </a:cubicBezTo>
                <a:cubicBezTo>
                  <a:pt x="32660" y="92402"/>
                  <a:pt x="51895" y="309535"/>
                  <a:pt x="71130" y="526668"/>
                </a:cubicBezTo>
              </a:path>
            </a:pathLst>
          </a:custGeom>
          <a:noFill/>
          <a:ln w="38100">
            <a:solidFill>
              <a:srgbClr val="00B0F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/>
        </p:nvSpPr>
        <p:spPr>
          <a:xfrm>
            <a:off x="7629548" y="1300578"/>
            <a:ext cx="1536646" cy="13405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单元格交换方向见图示（递补步进</a:t>
            </a:r>
            <a:r>
              <a:rPr lang="en-US" altLang="zh-CN" dirty="0" smtClean="0"/>
              <a:t>3</a:t>
            </a:r>
            <a:r>
              <a:rPr lang="zh-CN" altLang="en-US" dirty="0" smtClean="0"/>
              <a:t>格）</a:t>
            </a:r>
            <a:endParaRPr lang="zh-CN" altLang="en-US" dirty="0"/>
          </a:p>
        </p:txBody>
      </p:sp>
      <p:sp>
        <p:nvSpPr>
          <p:cNvPr id="42" name="圆角矩形 41"/>
          <p:cNvSpPr/>
          <p:nvPr/>
        </p:nvSpPr>
        <p:spPr>
          <a:xfrm>
            <a:off x="5743907" y="5275463"/>
            <a:ext cx="1582882" cy="1247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单元格交换方向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与图示相反</a:t>
            </a:r>
            <a:endParaRPr lang="zh-CN" altLang="en-US" dirty="0"/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3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3666" y="3410121"/>
            <a:ext cx="1229587" cy="9253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5807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问题求解提示</a:t>
            </a:r>
            <a:r>
              <a:rPr lang="en-US" altLang="zh-CN" dirty="0" smtClean="0"/>
              <a:t>3——</a:t>
            </a:r>
            <a:r>
              <a:rPr lang="zh-CN" altLang="en-US" dirty="0" smtClean="0"/>
              <a:t>各个动作的仔细分析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00579"/>
            <a:ext cx="10515600" cy="4876384"/>
          </a:xfrm>
        </p:spPr>
        <p:txBody>
          <a:bodyPr/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正向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反向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9901" y="2584489"/>
            <a:ext cx="2466685" cy="2308564"/>
          </a:xfrm>
          <a:prstGeom prst="rect">
            <a:avLst/>
          </a:prstGeom>
        </p:spPr>
      </p:pic>
      <p:sp>
        <p:nvSpPr>
          <p:cNvPr id="5" name="左箭头 4"/>
          <p:cNvSpPr/>
          <p:nvPr/>
        </p:nvSpPr>
        <p:spPr>
          <a:xfrm rot="20466823">
            <a:off x="377302" y="3657033"/>
            <a:ext cx="1615736" cy="4971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上箭头 5"/>
          <p:cNvSpPr/>
          <p:nvPr/>
        </p:nvSpPr>
        <p:spPr>
          <a:xfrm rot="9747605">
            <a:off x="932156" y="4389245"/>
            <a:ext cx="927716" cy="100761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-</a:t>
            </a:r>
            <a:endParaRPr lang="zh-CN" altLang="en-US" dirty="0"/>
          </a:p>
        </p:txBody>
      </p:sp>
      <p:sp>
        <p:nvSpPr>
          <p:cNvPr id="7" name="上箭头 6"/>
          <p:cNvSpPr/>
          <p:nvPr/>
        </p:nvSpPr>
        <p:spPr>
          <a:xfrm rot="20431511">
            <a:off x="284086" y="2605333"/>
            <a:ext cx="927716" cy="100761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+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074" y="1738717"/>
            <a:ext cx="6631603" cy="438243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40333" y="5595718"/>
            <a:ext cx="387798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 smtClean="0"/>
              <a:t>右手握住转轴，四个手指指向为负向</a:t>
            </a: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10278236" y="1919420"/>
            <a:ext cx="590366" cy="83006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10283471" y="2993885"/>
            <a:ext cx="590366" cy="83006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10302639" y="4062991"/>
            <a:ext cx="590366" cy="83006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10290080" y="5153725"/>
            <a:ext cx="590366" cy="83006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2026450" y="1575786"/>
            <a:ext cx="5168144" cy="512686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endCxn id="39" idx="0"/>
          </p:cNvCxnSpPr>
          <p:nvPr/>
        </p:nvCxnSpPr>
        <p:spPr>
          <a:xfrm>
            <a:off x="1693462" y="2412328"/>
            <a:ext cx="3550185" cy="2978201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任意多边形 34"/>
          <p:cNvSpPr/>
          <p:nvPr/>
        </p:nvSpPr>
        <p:spPr>
          <a:xfrm>
            <a:off x="10518005" y="584304"/>
            <a:ext cx="862641" cy="5938657"/>
          </a:xfrm>
          <a:custGeom>
            <a:avLst/>
            <a:gdLst>
              <a:gd name="connsiteX0" fmla="*/ 53375 w 862641"/>
              <a:gd name="connsiteY0" fmla="*/ 788560 h 5938657"/>
              <a:gd name="connsiteX1" fmla="*/ 17864 w 862641"/>
              <a:gd name="connsiteY1" fmla="*/ 1236882 h 5938657"/>
              <a:gd name="connsiteX2" fmla="*/ 57814 w 862641"/>
              <a:gd name="connsiteY2" fmla="*/ 1596428 h 5938657"/>
              <a:gd name="connsiteX3" fmla="*/ 109 w 862641"/>
              <a:gd name="connsiteY3" fmla="*/ 1831686 h 5938657"/>
              <a:gd name="connsiteX4" fmla="*/ 75569 w 862641"/>
              <a:gd name="connsiteY4" fmla="*/ 2346591 h 5938657"/>
              <a:gd name="connsiteX5" fmla="*/ 22303 w 862641"/>
              <a:gd name="connsiteY5" fmla="*/ 2661748 h 5938657"/>
              <a:gd name="connsiteX6" fmla="*/ 40059 w 862641"/>
              <a:gd name="connsiteY6" fmla="*/ 2976905 h 5938657"/>
              <a:gd name="connsiteX7" fmla="*/ 80008 w 862641"/>
              <a:gd name="connsiteY7" fmla="*/ 3380839 h 5938657"/>
              <a:gd name="connsiteX8" fmla="*/ 17864 w 862641"/>
              <a:gd name="connsiteY8" fmla="*/ 3589464 h 5938657"/>
              <a:gd name="connsiteX9" fmla="*/ 17864 w 862641"/>
              <a:gd name="connsiteY9" fmla="*/ 3949010 h 5938657"/>
              <a:gd name="connsiteX10" fmla="*/ 62253 w 862641"/>
              <a:gd name="connsiteY10" fmla="*/ 4472793 h 5938657"/>
              <a:gd name="connsiteX11" fmla="*/ 66692 w 862641"/>
              <a:gd name="connsiteY11" fmla="*/ 4703612 h 5938657"/>
              <a:gd name="connsiteX12" fmla="*/ 57814 w 862641"/>
              <a:gd name="connsiteY12" fmla="*/ 5111985 h 5938657"/>
              <a:gd name="connsiteX13" fmla="*/ 71130 w 862641"/>
              <a:gd name="connsiteY13" fmla="*/ 5546991 h 5938657"/>
              <a:gd name="connsiteX14" fmla="*/ 776905 w 862641"/>
              <a:gd name="connsiteY14" fmla="*/ 5555868 h 5938657"/>
              <a:gd name="connsiteX15" fmla="*/ 781344 w 862641"/>
              <a:gd name="connsiteY15" fmla="*/ 575495 h 5938657"/>
              <a:gd name="connsiteX16" fmla="*/ 151029 w 862641"/>
              <a:gd name="connsiteY16" fmla="*/ 100540 h 5938657"/>
              <a:gd name="connsiteX17" fmla="*/ 71130 w 862641"/>
              <a:gd name="connsiteY17" fmla="*/ 526668 h 5938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62641" h="5938657">
                <a:moveTo>
                  <a:pt x="53375" y="788560"/>
                </a:moveTo>
                <a:cubicBezTo>
                  <a:pt x="35249" y="945398"/>
                  <a:pt x="17124" y="1102237"/>
                  <a:pt x="17864" y="1236882"/>
                </a:cubicBezTo>
                <a:cubicBezTo>
                  <a:pt x="18604" y="1371527"/>
                  <a:pt x="60773" y="1497294"/>
                  <a:pt x="57814" y="1596428"/>
                </a:cubicBezTo>
                <a:cubicBezTo>
                  <a:pt x="54855" y="1695562"/>
                  <a:pt x="-2850" y="1706659"/>
                  <a:pt x="109" y="1831686"/>
                </a:cubicBezTo>
                <a:cubicBezTo>
                  <a:pt x="3068" y="1956713"/>
                  <a:pt x="71870" y="2208247"/>
                  <a:pt x="75569" y="2346591"/>
                </a:cubicBezTo>
                <a:cubicBezTo>
                  <a:pt x="79268" y="2484935"/>
                  <a:pt x="28221" y="2556696"/>
                  <a:pt x="22303" y="2661748"/>
                </a:cubicBezTo>
                <a:cubicBezTo>
                  <a:pt x="16385" y="2766800"/>
                  <a:pt x="30442" y="2857057"/>
                  <a:pt x="40059" y="2976905"/>
                </a:cubicBezTo>
                <a:cubicBezTo>
                  <a:pt x="49676" y="3096753"/>
                  <a:pt x="83707" y="3278746"/>
                  <a:pt x="80008" y="3380839"/>
                </a:cubicBezTo>
                <a:cubicBezTo>
                  <a:pt x="76309" y="3482932"/>
                  <a:pt x="28221" y="3494769"/>
                  <a:pt x="17864" y="3589464"/>
                </a:cubicBezTo>
                <a:cubicBezTo>
                  <a:pt x="7507" y="3684159"/>
                  <a:pt x="10466" y="3801789"/>
                  <a:pt x="17864" y="3949010"/>
                </a:cubicBezTo>
                <a:cubicBezTo>
                  <a:pt x="25262" y="4096231"/>
                  <a:pt x="54115" y="4347026"/>
                  <a:pt x="62253" y="4472793"/>
                </a:cubicBezTo>
                <a:cubicBezTo>
                  <a:pt x="70391" y="4598560"/>
                  <a:pt x="67432" y="4597080"/>
                  <a:pt x="66692" y="4703612"/>
                </a:cubicBezTo>
                <a:cubicBezTo>
                  <a:pt x="65952" y="4810144"/>
                  <a:pt x="57074" y="4971422"/>
                  <a:pt x="57814" y="5111985"/>
                </a:cubicBezTo>
                <a:cubicBezTo>
                  <a:pt x="58554" y="5252548"/>
                  <a:pt x="-48718" y="5473011"/>
                  <a:pt x="71130" y="5546991"/>
                </a:cubicBezTo>
                <a:cubicBezTo>
                  <a:pt x="190978" y="5620971"/>
                  <a:pt x="658536" y="6384451"/>
                  <a:pt x="776905" y="5555868"/>
                </a:cubicBezTo>
                <a:cubicBezTo>
                  <a:pt x="895274" y="4727285"/>
                  <a:pt x="885657" y="1484716"/>
                  <a:pt x="781344" y="575495"/>
                </a:cubicBezTo>
                <a:cubicBezTo>
                  <a:pt x="677031" y="-333726"/>
                  <a:pt x="269398" y="108678"/>
                  <a:pt x="151029" y="100540"/>
                </a:cubicBezTo>
                <a:cubicBezTo>
                  <a:pt x="32660" y="92402"/>
                  <a:pt x="51895" y="309535"/>
                  <a:pt x="71130" y="526668"/>
                </a:cubicBezTo>
              </a:path>
            </a:pathLst>
          </a:custGeom>
          <a:noFill/>
          <a:ln w="38100">
            <a:solidFill>
              <a:srgbClr val="00B0F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圆角矩形 37"/>
          <p:cNvSpPr/>
          <p:nvPr/>
        </p:nvSpPr>
        <p:spPr>
          <a:xfrm>
            <a:off x="7629548" y="1300578"/>
            <a:ext cx="1536646" cy="13405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单元格交换方向见图示（递补步进</a:t>
            </a:r>
            <a:r>
              <a:rPr lang="en-US" altLang="zh-CN" dirty="0" smtClean="0"/>
              <a:t>3</a:t>
            </a:r>
            <a:r>
              <a:rPr lang="zh-CN" altLang="en-US" dirty="0" smtClean="0"/>
              <a:t>格）</a:t>
            </a:r>
            <a:endParaRPr lang="zh-CN" altLang="en-US" dirty="0"/>
          </a:p>
        </p:txBody>
      </p:sp>
      <p:sp>
        <p:nvSpPr>
          <p:cNvPr id="39" name="圆角矩形 38"/>
          <p:cNvSpPr/>
          <p:nvPr/>
        </p:nvSpPr>
        <p:spPr>
          <a:xfrm>
            <a:off x="4452206" y="5390529"/>
            <a:ext cx="1582882" cy="1247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单元格交换方向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与图示相反</a:t>
            </a:r>
            <a:endParaRPr lang="zh-CN" altLang="en-US" dirty="0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3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3666" y="3410121"/>
            <a:ext cx="1229587" cy="925359"/>
          </a:xfrm>
          <a:prstGeom prst="rect">
            <a:avLst/>
          </a:prstGeom>
        </p:spPr>
      </p:pic>
      <p:sp>
        <p:nvSpPr>
          <p:cNvPr id="20" name="爆炸形 1 19"/>
          <p:cNvSpPr/>
          <p:nvPr/>
        </p:nvSpPr>
        <p:spPr>
          <a:xfrm>
            <a:off x="7033216" y="3998646"/>
            <a:ext cx="2229142" cy="195054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注意右面，发生相应的转动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6575884" y="5930141"/>
            <a:ext cx="34339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2</a:t>
            </a:r>
            <a:r>
              <a:rPr lang="zh-CN" altLang="en-US" sz="2000" b="1" dirty="0"/>
              <a:t>正</a:t>
            </a:r>
            <a:r>
              <a:rPr lang="zh-CN" altLang="en-US" sz="2000" b="1" dirty="0" smtClean="0"/>
              <a:t>向，右面逆时针</a:t>
            </a:r>
            <a:r>
              <a:rPr lang="zh-CN" altLang="en-US" sz="2000" b="1" dirty="0"/>
              <a:t>旋转90</a:t>
            </a:r>
            <a:r>
              <a:rPr lang="zh-CN" altLang="en-US" sz="2000" b="1" dirty="0" smtClean="0"/>
              <a:t>。</a:t>
            </a:r>
            <a:endParaRPr lang="en-US" altLang="zh-CN" sz="2000" b="1" dirty="0" smtClean="0"/>
          </a:p>
          <a:p>
            <a:r>
              <a:rPr lang="en-US" altLang="zh-CN" sz="2000" b="1" dirty="0" smtClean="0"/>
              <a:t>2</a:t>
            </a:r>
            <a:r>
              <a:rPr lang="zh-CN" altLang="en-US" sz="2000" b="1" dirty="0" smtClean="0"/>
              <a:t>反向，右面</a:t>
            </a:r>
            <a:r>
              <a:rPr lang="zh-CN" altLang="en-US" sz="2000" b="1" dirty="0"/>
              <a:t>顺</a:t>
            </a:r>
            <a:r>
              <a:rPr lang="zh-CN" altLang="en-US" sz="2000" b="1" dirty="0" smtClean="0"/>
              <a:t>时针</a:t>
            </a:r>
            <a:r>
              <a:rPr lang="zh-CN" altLang="en-US" sz="2000" b="1" dirty="0"/>
              <a:t>旋转90。</a:t>
            </a:r>
            <a:endParaRPr lang="zh-CN" altLang="en-US" sz="2000" b="1" dirty="0"/>
          </a:p>
        </p:txBody>
      </p:sp>
      <p:sp>
        <p:nvSpPr>
          <p:cNvPr id="15" name="上弧形箭头 14"/>
          <p:cNvSpPr/>
          <p:nvPr/>
        </p:nvSpPr>
        <p:spPr>
          <a:xfrm flipV="1">
            <a:off x="10830568" y="3453914"/>
            <a:ext cx="1021099" cy="47874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5807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问题求解提示</a:t>
            </a:r>
            <a:r>
              <a:rPr lang="en-US" altLang="zh-CN" dirty="0" smtClean="0"/>
              <a:t>3——</a:t>
            </a:r>
            <a:r>
              <a:rPr lang="zh-CN" altLang="en-US" dirty="0" smtClean="0"/>
              <a:t>各个动作的仔细分析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00579"/>
            <a:ext cx="10515600" cy="4876384"/>
          </a:xfrm>
        </p:spPr>
        <p:txBody>
          <a:bodyPr/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正向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反向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4892" y="3704901"/>
            <a:ext cx="2718786" cy="2548862"/>
          </a:xfrm>
          <a:prstGeom prst="rect">
            <a:avLst/>
          </a:prstGeom>
        </p:spPr>
      </p:pic>
      <p:sp>
        <p:nvSpPr>
          <p:cNvPr id="5" name="上箭头 4"/>
          <p:cNvSpPr/>
          <p:nvPr/>
        </p:nvSpPr>
        <p:spPr>
          <a:xfrm>
            <a:off x="2574524" y="2459114"/>
            <a:ext cx="683580" cy="124578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3480045" y="2415997"/>
            <a:ext cx="1096392" cy="892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+</a:t>
            </a:r>
            <a:endParaRPr lang="zh-CN" altLang="en-US" dirty="0"/>
          </a:p>
        </p:txBody>
      </p:sp>
      <p:sp>
        <p:nvSpPr>
          <p:cNvPr id="7" name="左箭头 6"/>
          <p:cNvSpPr/>
          <p:nvPr/>
        </p:nvSpPr>
        <p:spPr>
          <a:xfrm>
            <a:off x="1285043" y="2415997"/>
            <a:ext cx="1134122" cy="86709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-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889" y="1738717"/>
            <a:ext cx="6631603" cy="4382436"/>
          </a:xfrm>
          <a:prstGeom prst="rect">
            <a:avLst/>
          </a:prstGeom>
          <a:noFill/>
          <a:ln w="57150">
            <a:prstDash val="dash"/>
            <a:headEnd type="none" w="med" len="med"/>
            <a:tailEnd type="arrow" w="med" len="med"/>
          </a:ln>
        </p:spPr>
      </p:pic>
      <p:sp>
        <p:nvSpPr>
          <p:cNvPr id="9" name="矩形 8"/>
          <p:cNvSpPr/>
          <p:nvPr/>
        </p:nvSpPr>
        <p:spPr>
          <a:xfrm>
            <a:off x="2399142" y="1776476"/>
            <a:ext cx="387798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 smtClean="0"/>
              <a:t>右手握住转轴，四个手指指向为负向</a:t>
            </a: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8574367" y="2942854"/>
            <a:ext cx="543000" cy="95754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9738804" y="4575398"/>
            <a:ext cx="985422" cy="40393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11417423" y="2862100"/>
            <a:ext cx="526742" cy="98698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9774315" y="1688617"/>
            <a:ext cx="949911" cy="50031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1961965" y="1563924"/>
            <a:ext cx="4829452" cy="2985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endCxn id="30" idx="0"/>
          </p:cNvCxnSpPr>
          <p:nvPr/>
        </p:nvCxnSpPr>
        <p:spPr>
          <a:xfrm>
            <a:off x="1782236" y="2266719"/>
            <a:ext cx="3743790" cy="3127160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任意多边形 25"/>
          <p:cNvSpPr/>
          <p:nvPr/>
        </p:nvSpPr>
        <p:spPr>
          <a:xfrm>
            <a:off x="8725985" y="1909781"/>
            <a:ext cx="3066661" cy="2911950"/>
          </a:xfrm>
          <a:custGeom>
            <a:avLst/>
            <a:gdLst>
              <a:gd name="connsiteX0" fmla="*/ 1829565 w 3066661"/>
              <a:gd name="connsiteY0" fmla="*/ 118767 h 2911950"/>
              <a:gd name="connsiteX1" fmla="*/ 1461141 w 3066661"/>
              <a:gd name="connsiteY1" fmla="*/ 61062 h 2911950"/>
              <a:gd name="connsiteX2" fmla="*/ 1199250 w 3066661"/>
              <a:gd name="connsiteY2" fmla="*/ 69939 h 2911950"/>
              <a:gd name="connsiteX3" fmla="*/ 475720 w 3066661"/>
              <a:gd name="connsiteY3" fmla="*/ 74378 h 2911950"/>
              <a:gd name="connsiteX4" fmla="*/ 18520 w 3066661"/>
              <a:gd name="connsiteY4" fmla="*/ 464996 h 2911950"/>
              <a:gd name="connsiteX5" fmla="*/ 93980 w 3066661"/>
              <a:gd name="connsiteY5" fmla="*/ 1197403 h 2911950"/>
              <a:gd name="connsiteX6" fmla="*/ 138368 w 3066661"/>
              <a:gd name="connsiteY6" fmla="*/ 1752258 h 2911950"/>
              <a:gd name="connsiteX7" fmla="*/ 129491 w 3066661"/>
              <a:gd name="connsiteY7" fmla="*/ 2231652 h 2911950"/>
              <a:gd name="connsiteX8" fmla="*/ 76225 w 3066661"/>
              <a:gd name="connsiteY8" fmla="*/ 2728802 h 2911950"/>
              <a:gd name="connsiteX9" fmla="*/ 813071 w 3066661"/>
              <a:gd name="connsiteY9" fmla="*/ 2857528 h 2911950"/>
              <a:gd name="connsiteX10" fmla="*/ 1239199 w 3066661"/>
              <a:gd name="connsiteY10" fmla="*/ 2888600 h 2911950"/>
              <a:gd name="connsiteX11" fmla="*/ 1501091 w 3066661"/>
              <a:gd name="connsiteY11" fmla="*/ 2888600 h 2911950"/>
              <a:gd name="connsiteX12" fmla="*/ 1785176 w 3066661"/>
              <a:gd name="connsiteY12" fmla="*/ 2897477 h 2911950"/>
              <a:gd name="connsiteX13" fmla="*/ 2242376 w 3066661"/>
              <a:gd name="connsiteY13" fmla="*/ 2897477 h 2911950"/>
              <a:gd name="connsiteX14" fmla="*/ 3010295 w 3066661"/>
              <a:gd name="connsiteY14" fmla="*/ 2706607 h 2911950"/>
              <a:gd name="connsiteX15" fmla="*/ 2992539 w 3066661"/>
              <a:gd name="connsiteY15" fmla="*/ 1747819 h 2911950"/>
              <a:gd name="connsiteX16" fmla="*/ 3045805 w 3066661"/>
              <a:gd name="connsiteY16" fmla="*/ 1423784 h 2911950"/>
              <a:gd name="connsiteX17" fmla="*/ 3014733 w 3066661"/>
              <a:gd name="connsiteY17" fmla="*/ 1117504 h 2911950"/>
              <a:gd name="connsiteX18" fmla="*/ 2996978 w 3066661"/>
              <a:gd name="connsiteY18" fmla="*/ 127644 h 2911950"/>
              <a:gd name="connsiteX19" fmla="*/ 2113650 w 3066661"/>
              <a:gd name="connsiteY19" fmla="*/ 43306 h 291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66661" h="2911950">
                <a:moveTo>
                  <a:pt x="1829565" y="118767"/>
                </a:moveTo>
                <a:cubicBezTo>
                  <a:pt x="1697879" y="93983"/>
                  <a:pt x="1566193" y="69200"/>
                  <a:pt x="1461141" y="61062"/>
                </a:cubicBezTo>
                <a:cubicBezTo>
                  <a:pt x="1356089" y="52924"/>
                  <a:pt x="1199250" y="69939"/>
                  <a:pt x="1199250" y="69939"/>
                </a:cubicBezTo>
                <a:cubicBezTo>
                  <a:pt x="1035013" y="72158"/>
                  <a:pt x="672508" y="8535"/>
                  <a:pt x="475720" y="74378"/>
                </a:cubicBezTo>
                <a:cubicBezTo>
                  <a:pt x="278932" y="140221"/>
                  <a:pt x="82143" y="277825"/>
                  <a:pt x="18520" y="464996"/>
                </a:cubicBezTo>
                <a:cubicBezTo>
                  <a:pt x="-45103" y="652167"/>
                  <a:pt x="74005" y="982859"/>
                  <a:pt x="93980" y="1197403"/>
                </a:cubicBezTo>
                <a:cubicBezTo>
                  <a:pt x="113955" y="1411947"/>
                  <a:pt x="132450" y="1579883"/>
                  <a:pt x="138368" y="1752258"/>
                </a:cubicBezTo>
                <a:cubicBezTo>
                  <a:pt x="144286" y="1924633"/>
                  <a:pt x="139848" y="2068895"/>
                  <a:pt x="129491" y="2231652"/>
                </a:cubicBezTo>
                <a:cubicBezTo>
                  <a:pt x="119134" y="2394409"/>
                  <a:pt x="-37705" y="2624489"/>
                  <a:pt x="76225" y="2728802"/>
                </a:cubicBezTo>
                <a:cubicBezTo>
                  <a:pt x="190155" y="2833115"/>
                  <a:pt x="619242" y="2830895"/>
                  <a:pt x="813071" y="2857528"/>
                </a:cubicBezTo>
                <a:cubicBezTo>
                  <a:pt x="1006900" y="2884161"/>
                  <a:pt x="1124529" y="2883421"/>
                  <a:pt x="1239199" y="2888600"/>
                </a:cubicBezTo>
                <a:cubicBezTo>
                  <a:pt x="1353869" y="2893779"/>
                  <a:pt x="1410095" y="2887121"/>
                  <a:pt x="1501091" y="2888600"/>
                </a:cubicBezTo>
                <a:cubicBezTo>
                  <a:pt x="1592087" y="2890079"/>
                  <a:pt x="1661629" y="2895998"/>
                  <a:pt x="1785176" y="2897477"/>
                </a:cubicBezTo>
                <a:cubicBezTo>
                  <a:pt x="1908723" y="2898956"/>
                  <a:pt x="2038190" y="2929289"/>
                  <a:pt x="2242376" y="2897477"/>
                </a:cubicBezTo>
                <a:cubicBezTo>
                  <a:pt x="2446563" y="2865665"/>
                  <a:pt x="2885268" y="2898217"/>
                  <a:pt x="3010295" y="2706607"/>
                </a:cubicBezTo>
                <a:cubicBezTo>
                  <a:pt x="3135322" y="2514997"/>
                  <a:pt x="2986621" y="1961623"/>
                  <a:pt x="2992539" y="1747819"/>
                </a:cubicBezTo>
                <a:cubicBezTo>
                  <a:pt x="2998457" y="1534015"/>
                  <a:pt x="3042106" y="1528836"/>
                  <a:pt x="3045805" y="1423784"/>
                </a:cubicBezTo>
                <a:cubicBezTo>
                  <a:pt x="3049504" y="1318732"/>
                  <a:pt x="3022871" y="1333527"/>
                  <a:pt x="3014733" y="1117504"/>
                </a:cubicBezTo>
                <a:cubicBezTo>
                  <a:pt x="3006595" y="901481"/>
                  <a:pt x="3147158" y="306677"/>
                  <a:pt x="2996978" y="127644"/>
                </a:cubicBezTo>
                <a:cubicBezTo>
                  <a:pt x="2846798" y="-51389"/>
                  <a:pt x="2480224" y="-4042"/>
                  <a:pt x="2113650" y="43306"/>
                </a:cubicBezTo>
              </a:path>
            </a:pathLst>
          </a:custGeom>
          <a:noFill/>
          <a:ln w="38100">
            <a:solidFill>
              <a:srgbClr val="00B0F0"/>
            </a:solidFill>
            <a:prstDash val="sysDash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6884159" y="1118585"/>
            <a:ext cx="1536646" cy="13405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单元格交换方向见图示（递补步进</a:t>
            </a:r>
            <a:r>
              <a:rPr lang="en-US" altLang="zh-CN" dirty="0" smtClean="0"/>
              <a:t>3</a:t>
            </a:r>
            <a:r>
              <a:rPr lang="zh-CN" altLang="en-US" dirty="0" smtClean="0"/>
              <a:t>格）</a:t>
            </a:r>
            <a:endParaRPr lang="zh-CN" altLang="en-US" dirty="0"/>
          </a:p>
        </p:txBody>
      </p:sp>
      <p:sp>
        <p:nvSpPr>
          <p:cNvPr id="30" name="圆角矩形 29"/>
          <p:cNvSpPr/>
          <p:nvPr/>
        </p:nvSpPr>
        <p:spPr>
          <a:xfrm>
            <a:off x="4734585" y="5393879"/>
            <a:ext cx="1582882" cy="1247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单元格交换方向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与图示相反</a:t>
            </a:r>
            <a:endParaRPr lang="zh-CN" altLang="en-US" dirty="0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03470" y="3074914"/>
            <a:ext cx="754634" cy="943293"/>
          </a:xfrm>
          <a:prstGeom prst="rect">
            <a:avLst/>
          </a:prstGeom>
        </p:spPr>
      </p:pic>
      <p:sp>
        <p:nvSpPr>
          <p:cNvPr id="21" name="爆炸形 1 20"/>
          <p:cNvSpPr/>
          <p:nvPr/>
        </p:nvSpPr>
        <p:spPr>
          <a:xfrm>
            <a:off x="6928374" y="4004062"/>
            <a:ext cx="2229142" cy="195054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注意下面，发生相应的转动</a:t>
            </a:r>
            <a:endParaRPr lang="zh-CN" altLang="en-US" dirty="0"/>
          </a:p>
        </p:txBody>
      </p:sp>
      <p:sp>
        <p:nvSpPr>
          <p:cNvPr id="22" name="上弧形箭头 21"/>
          <p:cNvSpPr/>
          <p:nvPr/>
        </p:nvSpPr>
        <p:spPr>
          <a:xfrm rot="10800000" flipV="1">
            <a:off x="9745108" y="5084027"/>
            <a:ext cx="1021099" cy="478741"/>
          </a:xfrm>
          <a:prstGeom prst="curved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575884" y="5930141"/>
            <a:ext cx="35076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3</a:t>
            </a:r>
            <a:r>
              <a:rPr lang="zh-CN" altLang="en-US" sz="2000" b="1" dirty="0" smtClean="0"/>
              <a:t>正向，下面逆时针</a:t>
            </a:r>
            <a:r>
              <a:rPr lang="zh-CN" altLang="en-US" sz="2000" b="1" dirty="0"/>
              <a:t>旋转90</a:t>
            </a:r>
            <a:r>
              <a:rPr lang="zh-CN" altLang="en-US" sz="2000" b="1" dirty="0" smtClean="0"/>
              <a:t>。</a:t>
            </a:r>
            <a:endParaRPr lang="en-US" altLang="zh-CN" sz="2000" b="1" dirty="0" smtClean="0"/>
          </a:p>
          <a:p>
            <a:r>
              <a:rPr lang="en-US" altLang="zh-CN" sz="2000" b="1" dirty="0"/>
              <a:t>3</a:t>
            </a:r>
            <a:r>
              <a:rPr lang="zh-CN" altLang="en-US" sz="2000" b="1" dirty="0" smtClean="0"/>
              <a:t>反向，下面</a:t>
            </a:r>
            <a:r>
              <a:rPr lang="zh-CN" altLang="en-US" sz="2000" b="1" dirty="0"/>
              <a:t>顺</a:t>
            </a:r>
            <a:r>
              <a:rPr lang="zh-CN" altLang="en-US" sz="2000" b="1" dirty="0" smtClean="0"/>
              <a:t>时针</a:t>
            </a:r>
            <a:r>
              <a:rPr lang="zh-CN" altLang="en-US" sz="2000" b="1" dirty="0"/>
              <a:t>旋转90。</a:t>
            </a:r>
            <a:endParaRPr lang="zh-CN" alt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PP_MARK_KEY" val="96ac3dba-ba31-4132-99d8-5ba1854534a1"/>
  <p:tag name="COMMONDATA" val="eyJoZGlkIjoiYzFiMmY5NjgwNzk1ZWQ4YjczNmJjOGRhMTg3Mzg1Njc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2445</Words>
  <Application>WPS 演示</Application>
  <PresentationFormat>宽屏</PresentationFormat>
  <Paragraphs>290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Arial</vt:lpstr>
      <vt:lpstr>宋体</vt:lpstr>
      <vt:lpstr>Wingdings</vt:lpstr>
      <vt:lpstr>等线 Light</vt:lpstr>
      <vt:lpstr>等线</vt:lpstr>
      <vt:lpstr>微软雅黑</vt:lpstr>
      <vt:lpstr>Arial Unicode MS</vt:lpstr>
      <vt:lpstr>Calibri</vt:lpstr>
      <vt:lpstr>Office 主题​​</vt:lpstr>
      <vt:lpstr>3阶魔方问题求解</vt:lpstr>
      <vt:lpstr>看看一次3阶魔方的求解</vt:lpstr>
      <vt:lpstr>问题求解提示1——3维到2维的转换</vt:lpstr>
      <vt:lpstr>问题求解提示2——可用的动作</vt:lpstr>
      <vt:lpstr>右手规则——旋转方向的正向、反向定义</vt:lpstr>
      <vt:lpstr>问题求解提示3——各个动作的仔细分析</vt:lpstr>
      <vt:lpstr>问题求解提示3——各个动作的仔细分析</vt:lpstr>
      <vt:lpstr>问题求解提示3——各个动作的仔细分析</vt:lpstr>
      <vt:lpstr>问题求解提示3——各个动作的仔细分析</vt:lpstr>
      <vt:lpstr>问题求解提示3——各个动作的仔细分析</vt:lpstr>
      <vt:lpstr>问题求解提示3——各个动作的仔细分析</vt:lpstr>
      <vt:lpstr>问题求解提示3——各个动作的仔细分析</vt:lpstr>
      <vt:lpstr>问题求解提示3——各个动作的仔细分析</vt:lpstr>
      <vt:lpstr>问题求解提示3——各个动作的仔细分析</vt:lpstr>
      <vt:lpstr>实现提示</vt:lpstr>
      <vt:lpstr>PowerPoint 演示文稿</vt:lpstr>
      <vt:lpstr>作业要求</vt:lpstr>
      <vt:lpstr>实现提示 </vt:lpstr>
      <vt:lpstr>最重要的提示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陈晋川</cp:lastModifiedBy>
  <cp:revision>50</cp:revision>
  <dcterms:created xsi:type="dcterms:W3CDTF">2021-06-21T09:26:00Z</dcterms:created>
  <dcterms:modified xsi:type="dcterms:W3CDTF">2025-08-27T01:49:29Z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D058EB7809DF47BFA5B9454ED4F86A19_12</vt:lpwstr>
  </property>
  <property fmtid="{D5CDD505-2E9C-101B-9397-08002B2CF9AE}" pid="3" name="KSOProductBuildVer">
    <vt:lpwstr>2052-12.1.0.21915</vt:lpwstr>
  </property>
</Properties>
</file>